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Oswald ExtraLight"/>
      <p:regular r:id="rId33"/>
      <p:bold r:id="rId34"/>
    </p:embeddedFont>
    <p:embeddedFont>
      <p:font typeface="Oswald Light"/>
      <p:regular r:id="rId35"/>
      <p:bold r:id="rId36"/>
    </p:embeddedFont>
    <p:embeddedFont>
      <p:font typeface="Average"/>
      <p:regular r:id="rId37"/>
    </p:embeddedFont>
    <p:embeddedFont>
      <p:font typeface="Oswald"/>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OswaldExtraLight-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OswaldLight-regular.fntdata"/><Relationship Id="rId12" Type="http://schemas.openxmlformats.org/officeDocument/2006/relationships/slide" Target="slides/slide8.xml"/><Relationship Id="rId34" Type="http://schemas.openxmlformats.org/officeDocument/2006/relationships/font" Target="fonts/OswaldExtraLight-bold.fntdata"/><Relationship Id="rId15" Type="http://schemas.openxmlformats.org/officeDocument/2006/relationships/slide" Target="slides/slide11.xml"/><Relationship Id="rId37" Type="http://schemas.openxmlformats.org/officeDocument/2006/relationships/font" Target="fonts/Average-regular.fntdata"/><Relationship Id="rId14" Type="http://schemas.openxmlformats.org/officeDocument/2006/relationships/slide" Target="slides/slide10.xml"/><Relationship Id="rId36" Type="http://schemas.openxmlformats.org/officeDocument/2006/relationships/font" Target="fonts/OswaldLight-bold.fntdata"/><Relationship Id="rId17" Type="http://schemas.openxmlformats.org/officeDocument/2006/relationships/slide" Target="slides/slide13.xml"/><Relationship Id="rId39" Type="http://schemas.openxmlformats.org/officeDocument/2006/relationships/font" Target="fonts/Oswald-bold.fntdata"/><Relationship Id="rId16" Type="http://schemas.openxmlformats.org/officeDocument/2006/relationships/slide" Target="slides/slide12.xml"/><Relationship Id="rId38" Type="http://schemas.openxmlformats.org/officeDocument/2006/relationships/font" Target="fonts/Oswald-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cd81836c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cd81836c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cd81836c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cd81836c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cd81836c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cd81836c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cd81836c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cd81836c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cd81836c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cd81836c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ced788e5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ced788e5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f2db0df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f2db0df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cd81836c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cd81836c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cd81836c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cd81836c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cd81836c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cd81836c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ed0816d19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ed0816d19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f2db0df2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f2db0df2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cd81836c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cd81836c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f2db0df2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f2db0df2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f2db0df2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f2db0df2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f2db0df2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f2db0df2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f2db0df2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f2db0df2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01e05765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01e05765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f2db0df2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f2db0df2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06536ae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06536ae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ced788e5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ced788e5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ed0816d19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ed0816d19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ced788e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ced788e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ced788e5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ced788e5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ed0816d19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ed0816d19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ed0816d19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ed0816d19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cd81836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cd81836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20.jpg"/><Relationship Id="rId5"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19.jpg"/><Relationship Id="rId6"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4.jpg"/><Relationship Id="rId4" Type="http://schemas.openxmlformats.org/officeDocument/2006/relationships/image" Target="../media/image33.jpg"/><Relationship Id="rId5"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5.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25.xml.rels><?xml version="1.0" encoding="UTF-8" standalone="yes"?><Relationships xmlns="http://schemas.openxmlformats.org/package/2006/relationships"><Relationship Id="rId11" Type="http://schemas.openxmlformats.org/officeDocument/2006/relationships/hyperlink" Target="https://cs.wikipedia.org/wiki/CMYK" TargetMode="External"/><Relationship Id="rId10" Type="http://schemas.openxmlformats.org/officeDocument/2006/relationships/hyperlink" Target="https://cs.wikipedia.org/wiki/Projektor" TargetMode="External"/><Relationship Id="rId13" Type="http://schemas.openxmlformats.org/officeDocument/2006/relationships/hyperlink" Target="https://cs.wikipedia.org/wiki/Inkoustov%C3%A1_tisk%C3%A1rna" TargetMode="External"/><Relationship Id="rId12" Type="http://schemas.openxmlformats.org/officeDocument/2006/relationships/hyperlink" Target="https://cs.wikipedia.org/wiki/Pigment" TargetMode="External"/><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cs.wikipedia.org/wiki/Tisk" TargetMode="External"/><Relationship Id="rId4" Type="http://schemas.openxmlformats.org/officeDocument/2006/relationships/hyperlink" Target="https://cs.wikipedia.org/wiki/Tiskovina" TargetMode="External"/><Relationship Id="rId9" Type="http://schemas.openxmlformats.org/officeDocument/2006/relationships/hyperlink" Target="https://cs.wikipedia.org/wiki/Monitor_(obrazovka)" TargetMode="External"/><Relationship Id="rId15" Type="http://schemas.openxmlformats.org/officeDocument/2006/relationships/hyperlink" Target="https://cs.wikipedia.org/wiki/Magenta_(barva)" TargetMode="External"/><Relationship Id="rId14" Type="http://schemas.openxmlformats.org/officeDocument/2006/relationships/hyperlink" Target="https://cs.wikipedia.org/wiki/Cyan" TargetMode="External"/><Relationship Id="rId17" Type="http://schemas.openxmlformats.org/officeDocument/2006/relationships/hyperlink" Target="https://cs.wikipedia.org/wiki/%C4%8Cern%C3%A1" TargetMode="External"/><Relationship Id="rId16" Type="http://schemas.openxmlformats.org/officeDocument/2006/relationships/hyperlink" Target="https://cs.wikipedia.org/wiki/%C5%BDlut%C3%A1" TargetMode="External"/><Relationship Id="rId5" Type="http://schemas.openxmlformats.org/officeDocument/2006/relationships/hyperlink" Target="https://cs.wikipedia.org/w/index.php?title=O%C5%99ezov%C3%A9_zna%C4%8Dky&amp;action=edit&amp;redlink=1" TargetMode="External"/><Relationship Id="rId6" Type="http://schemas.openxmlformats.org/officeDocument/2006/relationships/hyperlink" Target="https://cs.wikipedia.org/wiki/Form%C3%A1t_pap%C3%ADru" TargetMode="External"/><Relationship Id="rId7" Type="http://schemas.openxmlformats.org/officeDocument/2006/relationships/hyperlink" Target="https://cs.wikipedia.org/wiki/Barevn%C3%BD_model" TargetMode="External"/><Relationship Id="rId8" Type="http://schemas.openxmlformats.org/officeDocument/2006/relationships/hyperlink" Target="https://cs.wikipedia.org/wiki/Aditivn%C3%AD_m%C3%ADch%C3%A1n%C3%AD_bare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5.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0" y="1615875"/>
            <a:ext cx="7801500" cy="88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s"/>
              <a:t>Jak na akcidenční tiskoviny</a:t>
            </a:r>
            <a:endParaRPr/>
          </a:p>
        </p:txBody>
      </p:sp>
      <p:sp>
        <p:nvSpPr>
          <p:cNvPr id="60" name="Google Shape;60;p13"/>
          <p:cNvSpPr txBox="1"/>
          <p:nvPr>
            <p:ph idx="1" type="subTitle"/>
          </p:nvPr>
        </p:nvSpPr>
        <p:spPr>
          <a:xfrm>
            <a:off x="671250" y="3470751"/>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latin typeface="Oswald"/>
                <a:ea typeface="Oswald"/>
                <a:cs typeface="Oswald"/>
                <a:sym typeface="Oswald"/>
              </a:rPr>
              <a:t>Jak vytvořit design a grafiku letáků </a:t>
            </a:r>
            <a:endParaRPr>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Časová naléhavost</a:t>
            </a:r>
            <a:endParaRPr/>
          </a:p>
        </p:txBody>
      </p:sp>
      <p:sp>
        <p:nvSpPr>
          <p:cNvPr id="129" name="Google Shape;129;p22"/>
          <p:cNvSpPr txBox="1"/>
          <p:nvPr>
            <p:ph idx="1" type="body"/>
          </p:nvPr>
        </p:nvSpPr>
        <p:spPr>
          <a:xfrm>
            <a:off x="311700" y="1546950"/>
            <a:ext cx="2882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350">
                <a:solidFill>
                  <a:srgbClr val="FFFFFF"/>
                </a:solidFill>
                <a:highlight>
                  <a:schemeClr val="lt1"/>
                </a:highlight>
                <a:latin typeface="Oswald"/>
                <a:ea typeface="Oswald"/>
                <a:cs typeface="Oswald"/>
                <a:sym typeface="Oswald"/>
              </a:rPr>
              <a:t>Nabídku časově omezte. Do textu přidejte slova jako: “teď, dnes, pouze, do, tento víkend”. Píšete-li datum, je lepší napsat </a:t>
            </a:r>
            <a:br>
              <a:rPr lang="cs" sz="1350">
                <a:solidFill>
                  <a:srgbClr val="FFFFFF"/>
                </a:solidFill>
                <a:highlight>
                  <a:schemeClr val="lt1"/>
                </a:highlight>
                <a:latin typeface="Oswald"/>
                <a:ea typeface="Oswald"/>
                <a:cs typeface="Oswald"/>
                <a:sym typeface="Oswald"/>
              </a:rPr>
            </a:br>
            <a:r>
              <a:rPr lang="cs" sz="1350">
                <a:solidFill>
                  <a:srgbClr val="FFFFFF"/>
                </a:solidFill>
                <a:highlight>
                  <a:schemeClr val="lt1"/>
                </a:highlight>
                <a:latin typeface="Oswald"/>
                <a:ea typeface="Oswald"/>
                <a:cs typeface="Oswald"/>
                <a:sym typeface="Oswald"/>
              </a:rPr>
              <a:t>i den, například “středa 24. 2. 2019” namísto “24. 2. 2019”. </a:t>
            </a:r>
            <a:endParaRPr sz="1350">
              <a:solidFill>
                <a:srgbClr val="FFFFFF"/>
              </a:solidFill>
              <a:highlight>
                <a:schemeClr val="lt1"/>
              </a:highlight>
              <a:latin typeface="Oswald"/>
              <a:ea typeface="Oswald"/>
              <a:cs typeface="Oswald"/>
              <a:sym typeface="Oswald"/>
            </a:endParaRPr>
          </a:p>
          <a:p>
            <a:pPr indent="0" lvl="0" marL="0" rtl="0" algn="l">
              <a:spcBef>
                <a:spcPts val="1600"/>
              </a:spcBef>
              <a:spcAft>
                <a:spcPts val="1600"/>
              </a:spcAft>
              <a:buNone/>
            </a:pPr>
            <a:r>
              <a:rPr lang="cs" sz="1350">
                <a:solidFill>
                  <a:srgbClr val="FFFFFF"/>
                </a:solidFill>
                <a:highlight>
                  <a:schemeClr val="lt1"/>
                </a:highlight>
                <a:latin typeface="Oswald"/>
                <a:ea typeface="Oswald"/>
                <a:cs typeface="Oswald"/>
                <a:sym typeface="Oswald"/>
              </a:rPr>
              <a:t>Datum akce si příjemci lépe zapamatují.</a:t>
            </a:r>
            <a:endParaRPr>
              <a:solidFill>
                <a:srgbClr val="FFFFFF"/>
              </a:solidFill>
              <a:highlight>
                <a:schemeClr val="lt1"/>
              </a:highlight>
              <a:latin typeface="Oswald"/>
              <a:ea typeface="Oswald"/>
              <a:cs typeface="Oswald"/>
              <a:sym typeface="Oswald"/>
            </a:endParaRPr>
          </a:p>
        </p:txBody>
      </p:sp>
      <p:pic>
        <p:nvPicPr>
          <p:cNvPr descr=" " id="130" name="Google Shape;130;p22"/>
          <p:cNvPicPr preferRelativeResize="0"/>
          <p:nvPr/>
        </p:nvPicPr>
        <p:blipFill>
          <a:blip r:embed="rId3">
            <a:alphaModFix/>
          </a:blip>
          <a:stretch>
            <a:fillRect/>
          </a:stretch>
        </p:blipFill>
        <p:spPr>
          <a:xfrm>
            <a:off x="4756600" y="0"/>
            <a:ext cx="35052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Vyzvěte k akci</a:t>
            </a:r>
            <a:endParaRPr/>
          </a:p>
        </p:txBody>
      </p:sp>
      <p:sp>
        <p:nvSpPr>
          <p:cNvPr id="136" name="Google Shape;136;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cs" sz="1350">
                <a:solidFill>
                  <a:srgbClr val="FFFFFF"/>
                </a:solidFill>
                <a:latin typeface="Oswald"/>
                <a:ea typeface="Oswald"/>
                <a:cs typeface="Oswald"/>
                <a:sym typeface="Oswald"/>
              </a:rPr>
              <a:t>Leták musí obsahovat výzvu k akci. Co je cílem letáku? Co má příjemce letáku udělat po jeho přečtení? Sdělte, co mají lidé přesně udělat, kam přijít, jaký je další krok. Nedávejte ale příliš na výběr.</a:t>
            </a:r>
            <a:endParaRPr sz="135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350">
                <a:solidFill>
                  <a:srgbClr val="FFFFFF"/>
                </a:solidFill>
                <a:latin typeface="Oswald"/>
                <a:ea typeface="Oswald"/>
                <a:cs typeface="Oswald"/>
                <a:sym typeface="Oswald"/>
              </a:rPr>
              <a:t>Tip: Výzvou k akci může být třeba: “Objednejte si”, “Přijďte ochutnat”, “Vyzkoušejte”, “Přidejte se k nám”, “Navštivte nás”, “Využijte slevu”.</a:t>
            </a:r>
            <a:endParaRPr sz="1350">
              <a:solidFill>
                <a:srgbClr val="FFFFFF"/>
              </a:solidFill>
              <a:latin typeface="Oswald"/>
              <a:ea typeface="Oswald"/>
              <a:cs typeface="Oswald"/>
              <a:sym typeface="Oswald"/>
            </a:endParaRPr>
          </a:p>
          <a:p>
            <a:pPr indent="0" lvl="0" marL="0" rtl="0" algn="l">
              <a:spcBef>
                <a:spcPts val="800"/>
              </a:spcBef>
              <a:spcAft>
                <a:spcPts val="1600"/>
              </a:spcAft>
              <a:buNone/>
            </a:pPr>
            <a:r>
              <a:t/>
            </a:r>
            <a:endParaRPr/>
          </a:p>
        </p:txBody>
      </p:sp>
      <p:pic>
        <p:nvPicPr>
          <p:cNvPr descr="Coffee Break Flyer Template. Leaflet, banners, invitation, brochure, wallpaper with background from wooden background. Coffee in the form of heart. #shutterstock ID:712604869 #flyer #coffee #cup #illustration #design #drink #vector #background #poster #breakfast #break #banner #art #symbol #food #hot #morning #cafe #typography #template #concept #espresso #lettering #flat #beverage #paper #card #text #menu" id="137" name="Google Shape;137;p23"/>
          <p:cNvPicPr preferRelativeResize="0"/>
          <p:nvPr/>
        </p:nvPicPr>
        <p:blipFill>
          <a:blip r:embed="rId3">
            <a:alphaModFix/>
          </a:blip>
          <a:stretch>
            <a:fillRect/>
          </a:stretch>
        </p:blipFill>
        <p:spPr>
          <a:xfrm>
            <a:off x="4877975" y="0"/>
            <a:ext cx="362902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Kontakt, adresa, </a:t>
            </a:r>
            <a:endParaRPr/>
          </a:p>
          <a:p>
            <a:pPr indent="0" lvl="0" marL="0" rtl="0" algn="l">
              <a:spcBef>
                <a:spcPts val="0"/>
              </a:spcBef>
              <a:spcAft>
                <a:spcPts val="0"/>
              </a:spcAft>
              <a:buNone/>
            </a:pPr>
            <a:r>
              <a:rPr lang="cs"/>
              <a:t>telefon, webovky</a:t>
            </a:r>
            <a:endParaRPr/>
          </a:p>
        </p:txBody>
      </p:sp>
      <p:sp>
        <p:nvSpPr>
          <p:cNvPr id="143" name="Google Shape;143;p24"/>
          <p:cNvSpPr txBox="1"/>
          <p:nvPr>
            <p:ph idx="1" type="body"/>
          </p:nvPr>
        </p:nvSpPr>
        <p:spPr>
          <a:xfrm>
            <a:off x="311700" y="1990675"/>
            <a:ext cx="3595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cs" sz="1350">
                <a:solidFill>
                  <a:srgbClr val="FFFFFF"/>
                </a:solidFill>
                <a:latin typeface="Oswald"/>
                <a:ea typeface="Oswald"/>
                <a:cs typeface="Oswald"/>
                <a:sym typeface="Oswald"/>
              </a:rPr>
              <a:t>Na leták nezapomeňte umístit kontakt, adresu nebo umístění provozovny na mapě, ideálně také telefon. Adresu webových stránek, e-mail pro více informací, adresu facebookových stránek či jiné sociální sítě.</a:t>
            </a:r>
            <a:endParaRPr sz="135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350">
                <a:solidFill>
                  <a:srgbClr val="FFFFFF"/>
                </a:solidFill>
                <a:latin typeface="Oswald"/>
                <a:ea typeface="Oswald"/>
                <a:cs typeface="Oswald"/>
                <a:sym typeface="Oswald"/>
              </a:rPr>
              <a:t>Tip: Poskytujete rozvoz jídel? Nezapomeňte uvést kromě menu také velkým písmem hlavně telefonní číslo.</a:t>
            </a:r>
            <a:endParaRPr sz="1350">
              <a:solidFill>
                <a:srgbClr val="FFFFFF"/>
              </a:solidFill>
              <a:latin typeface="Oswald"/>
              <a:ea typeface="Oswald"/>
              <a:cs typeface="Oswald"/>
              <a:sym typeface="Oswald"/>
            </a:endParaRPr>
          </a:p>
          <a:p>
            <a:pPr indent="0" lvl="0" marL="0" rtl="0" algn="l">
              <a:spcBef>
                <a:spcPts val="800"/>
              </a:spcBef>
              <a:spcAft>
                <a:spcPts val="1600"/>
              </a:spcAft>
              <a:buNone/>
            </a:pPr>
            <a:r>
              <a:t/>
            </a:r>
            <a:endParaRPr/>
          </a:p>
        </p:txBody>
      </p:sp>
      <p:pic>
        <p:nvPicPr>
          <p:cNvPr descr="Corporate Business Flyer Template AI, EPS, PSD. Download" id="144" name="Google Shape;144;p24"/>
          <p:cNvPicPr preferRelativeResize="0"/>
          <p:nvPr/>
        </p:nvPicPr>
        <p:blipFill>
          <a:blip r:embed="rId3">
            <a:alphaModFix/>
          </a:blip>
          <a:stretch>
            <a:fillRect/>
          </a:stretch>
        </p:blipFill>
        <p:spPr>
          <a:xfrm>
            <a:off x="4559350" y="0"/>
            <a:ext cx="390525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Čitelné písmo a jasné sdělení</a:t>
            </a:r>
            <a:endParaRPr/>
          </a:p>
        </p:txBody>
      </p:sp>
      <p:sp>
        <p:nvSpPr>
          <p:cNvPr id="150" name="Google Shape;150;p25"/>
          <p:cNvSpPr txBox="1"/>
          <p:nvPr>
            <p:ph idx="1" type="body"/>
          </p:nvPr>
        </p:nvSpPr>
        <p:spPr>
          <a:xfrm>
            <a:off x="311700" y="1554550"/>
            <a:ext cx="3223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cs" sz="1350">
                <a:solidFill>
                  <a:srgbClr val="FFFFFF"/>
                </a:solidFill>
                <a:latin typeface="Oswald"/>
                <a:ea typeface="Oswald"/>
                <a:cs typeface="Oswald"/>
                <a:sym typeface="Oswald"/>
              </a:rPr>
              <a:t>Text musí být na prospektu nebo letáku dobře čitelný a přehledně rozložený. Informace, jako jsou název události, datum, čas, místo, popis akce, zarovnejte buď nalevo nebo napravo, anebo umístění textu kombinujte. Zarovnání celého textu na střed je hůře čitelné.</a:t>
            </a:r>
            <a:endParaRPr sz="135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350">
                <a:solidFill>
                  <a:srgbClr val="FFFFFF"/>
                </a:solidFill>
                <a:latin typeface="Oswald"/>
                <a:ea typeface="Oswald"/>
                <a:cs typeface="Oswald"/>
                <a:sym typeface="Oswald"/>
              </a:rPr>
              <a:t>Vyberte maximálně 2-3 různé fonty. Důležité informace ztučněte, zvětšete nebo odlište barevně.</a:t>
            </a:r>
            <a:endParaRPr sz="1350">
              <a:solidFill>
                <a:srgbClr val="FFFFFF"/>
              </a:solidFill>
              <a:latin typeface="Oswald"/>
              <a:ea typeface="Oswald"/>
              <a:cs typeface="Oswald"/>
              <a:sym typeface="Oswald"/>
            </a:endParaRPr>
          </a:p>
          <a:p>
            <a:pPr indent="0" lvl="0" marL="0" rtl="0" algn="l">
              <a:spcBef>
                <a:spcPts val="800"/>
              </a:spcBef>
              <a:spcAft>
                <a:spcPts val="1600"/>
              </a:spcAft>
              <a:buNone/>
            </a:pPr>
            <a:r>
              <a:t/>
            </a:r>
            <a:endParaRPr/>
          </a:p>
        </p:txBody>
      </p:sp>
      <p:pic>
        <p:nvPicPr>
          <p:cNvPr descr="35+ Highly Shareable Product Flyer Templates &amp; Tips" id="151" name="Google Shape;151;p25"/>
          <p:cNvPicPr preferRelativeResize="0"/>
          <p:nvPr/>
        </p:nvPicPr>
        <p:blipFill>
          <a:blip r:embed="rId3">
            <a:alphaModFix/>
          </a:blip>
          <a:stretch>
            <a:fillRect/>
          </a:stretch>
        </p:blipFill>
        <p:spPr>
          <a:xfrm>
            <a:off x="4802100" y="0"/>
            <a:ext cx="3762375"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Barvy, barevnost</a:t>
            </a:r>
            <a:endParaRPr/>
          </a:p>
          <a:p>
            <a:pPr indent="0" lvl="0" marL="0" rtl="0" algn="l">
              <a:spcBef>
                <a:spcPts val="0"/>
              </a:spcBef>
              <a:spcAft>
                <a:spcPts val="0"/>
              </a:spcAft>
              <a:buNone/>
            </a:pPr>
            <a:r>
              <a:rPr lang="cs"/>
              <a:t>Nebojte se barev</a:t>
            </a:r>
            <a:endParaRPr/>
          </a:p>
        </p:txBody>
      </p:sp>
      <p:sp>
        <p:nvSpPr>
          <p:cNvPr id="157" name="Google Shape;157;p26"/>
          <p:cNvSpPr txBox="1"/>
          <p:nvPr>
            <p:ph idx="1" type="body"/>
          </p:nvPr>
        </p:nvSpPr>
        <p:spPr>
          <a:xfrm>
            <a:off x="311700" y="2260500"/>
            <a:ext cx="2692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sz="1350">
                <a:solidFill>
                  <a:srgbClr val="FFFFFF"/>
                </a:solidFill>
                <a:highlight>
                  <a:schemeClr val="lt1"/>
                </a:highlight>
                <a:latin typeface="Oswald"/>
                <a:ea typeface="Oswald"/>
                <a:cs typeface="Oswald"/>
                <a:sym typeface="Oswald"/>
              </a:rPr>
              <a:t>Zamýšlíte tisknout barevné letáky? Volte výrazné barvy a stejnou barevnost, grafiku jako má vaše firemní logo, webové stránky nebo oblečení zaměstnanců. Dodržujte korporátní identitu. I u letáků. </a:t>
            </a:r>
            <a:endParaRPr>
              <a:solidFill>
                <a:srgbClr val="FFFFFF"/>
              </a:solidFill>
              <a:highlight>
                <a:schemeClr val="lt1"/>
              </a:highlight>
              <a:latin typeface="Oswald"/>
              <a:ea typeface="Oswald"/>
              <a:cs typeface="Oswald"/>
              <a:sym typeface="Oswald"/>
            </a:endParaRPr>
          </a:p>
        </p:txBody>
      </p:sp>
      <p:pic>
        <p:nvPicPr>
          <p:cNvPr descr=" " id="158" name="Google Shape;158;p26"/>
          <p:cNvPicPr preferRelativeResize="0"/>
          <p:nvPr/>
        </p:nvPicPr>
        <p:blipFill>
          <a:blip r:embed="rId3">
            <a:alphaModFix/>
          </a:blip>
          <a:stretch>
            <a:fillRect/>
          </a:stretch>
        </p:blipFill>
        <p:spPr>
          <a:xfrm>
            <a:off x="4877975" y="0"/>
            <a:ext cx="366712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Corporate identity</a:t>
            </a:r>
            <a:endParaRPr/>
          </a:p>
        </p:txBody>
      </p:sp>
      <p:pic>
        <p:nvPicPr>
          <p:cNvPr descr="Výsledek obrázku pro corporate identity" id="164" name="Google Shape;164;p27"/>
          <p:cNvPicPr preferRelativeResize="0"/>
          <p:nvPr/>
        </p:nvPicPr>
        <p:blipFill>
          <a:blip r:embed="rId3">
            <a:alphaModFix/>
          </a:blip>
          <a:stretch>
            <a:fillRect/>
          </a:stretch>
        </p:blipFill>
        <p:spPr>
          <a:xfrm>
            <a:off x="4065701" y="2696450"/>
            <a:ext cx="3491225" cy="2269300"/>
          </a:xfrm>
          <a:prstGeom prst="rect">
            <a:avLst/>
          </a:prstGeom>
          <a:noFill/>
          <a:ln>
            <a:noFill/>
          </a:ln>
        </p:spPr>
      </p:pic>
      <p:pic>
        <p:nvPicPr>
          <p:cNvPr descr="Výsledek obrázku pro corporate identity" id="165" name="Google Shape;165;p27"/>
          <p:cNvPicPr preferRelativeResize="0"/>
          <p:nvPr/>
        </p:nvPicPr>
        <p:blipFill>
          <a:blip r:embed="rId4">
            <a:alphaModFix/>
          </a:blip>
          <a:stretch>
            <a:fillRect/>
          </a:stretch>
        </p:blipFill>
        <p:spPr>
          <a:xfrm>
            <a:off x="4028575" y="156575"/>
            <a:ext cx="4709875" cy="2399100"/>
          </a:xfrm>
          <a:prstGeom prst="rect">
            <a:avLst/>
          </a:prstGeom>
          <a:noFill/>
          <a:ln>
            <a:noFill/>
          </a:ln>
        </p:spPr>
      </p:pic>
      <p:pic>
        <p:nvPicPr>
          <p:cNvPr descr="Výsledek obrázku pro corporate identity" id="166" name="Google Shape;166;p27"/>
          <p:cNvPicPr preferRelativeResize="0"/>
          <p:nvPr/>
        </p:nvPicPr>
        <p:blipFill>
          <a:blip r:embed="rId5">
            <a:alphaModFix/>
          </a:blip>
          <a:stretch>
            <a:fillRect/>
          </a:stretch>
        </p:blipFill>
        <p:spPr>
          <a:xfrm>
            <a:off x="426275" y="1188800"/>
            <a:ext cx="3380825" cy="3776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Výběr barev</a:t>
            </a:r>
            <a:endParaRPr/>
          </a:p>
        </p:txBody>
      </p:sp>
      <p:sp>
        <p:nvSpPr>
          <p:cNvPr id="172" name="Google Shape;172;p2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a:latin typeface="Oswald"/>
                <a:ea typeface="Oswald"/>
                <a:cs typeface="Oswald"/>
                <a:sym typeface="Oswald"/>
              </a:rPr>
              <a:t>P</a:t>
            </a:r>
            <a:r>
              <a:rPr lang="cs">
                <a:latin typeface="Oswald"/>
                <a:ea typeface="Oswald"/>
                <a:cs typeface="Oswald"/>
                <a:sym typeface="Oswald"/>
              </a:rPr>
              <a:t>aletton</a:t>
            </a:r>
            <a:endParaRPr>
              <a:latin typeface="Oswald"/>
              <a:ea typeface="Oswald"/>
              <a:cs typeface="Oswald"/>
              <a:sym typeface="Oswald"/>
            </a:endParaRPr>
          </a:p>
        </p:txBody>
      </p:sp>
      <p:sp>
        <p:nvSpPr>
          <p:cNvPr id="173" name="Google Shape;173;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rPr lang="cs">
                <a:latin typeface="Oswald"/>
                <a:ea typeface="Oswald"/>
                <a:cs typeface="Oswald"/>
                <a:sym typeface="Oswald"/>
              </a:rPr>
              <a:t>Kuler</a:t>
            </a:r>
            <a:endParaRPr/>
          </a:p>
        </p:txBody>
      </p:sp>
      <p:pic>
        <p:nvPicPr>
          <p:cNvPr id="174" name="Google Shape;174;p28"/>
          <p:cNvPicPr preferRelativeResize="0"/>
          <p:nvPr/>
        </p:nvPicPr>
        <p:blipFill>
          <a:blip r:embed="rId3">
            <a:alphaModFix/>
          </a:blip>
          <a:stretch>
            <a:fillRect/>
          </a:stretch>
        </p:blipFill>
        <p:spPr>
          <a:xfrm>
            <a:off x="238800" y="1754050"/>
            <a:ext cx="3573600" cy="2680200"/>
          </a:xfrm>
          <a:prstGeom prst="rect">
            <a:avLst/>
          </a:prstGeom>
          <a:noFill/>
          <a:ln>
            <a:noFill/>
          </a:ln>
        </p:spPr>
      </p:pic>
      <p:pic>
        <p:nvPicPr>
          <p:cNvPr id="175" name="Google Shape;175;p28"/>
          <p:cNvPicPr preferRelativeResize="0"/>
          <p:nvPr/>
        </p:nvPicPr>
        <p:blipFill>
          <a:blip r:embed="rId4">
            <a:alphaModFix/>
          </a:blip>
          <a:stretch>
            <a:fillRect/>
          </a:stretch>
        </p:blipFill>
        <p:spPr>
          <a:xfrm>
            <a:off x="4667375" y="1754050"/>
            <a:ext cx="3573600" cy="268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Sledujte úspěšnost</a:t>
            </a:r>
            <a:endParaRPr/>
          </a:p>
        </p:txBody>
      </p:sp>
      <p:sp>
        <p:nvSpPr>
          <p:cNvPr id="181" name="Google Shape;181;p29"/>
          <p:cNvSpPr txBox="1"/>
          <p:nvPr>
            <p:ph idx="1" type="body"/>
          </p:nvPr>
        </p:nvSpPr>
        <p:spPr>
          <a:xfrm>
            <a:off x="357200" y="1442100"/>
            <a:ext cx="2813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350">
                <a:solidFill>
                  <a:srgbClr val="FFFFFF"/>
                </a:solidFill>
                <a:highlight>
                  <a:schemeClr val="lt1"/>
                </a:highlight>
                <a:latin typeface="Oswald"/>
                <a:ea typeface="Oswald"/>
                <a:cs typeface="Oswald"/>
                <a:sym typeface="Oswald"/>
              </a:rPr>
              <a:t>Díky internetu můžete jednoduše sledovat úspěšnost i tištěných letáků. </a:t>
            </a:r>
            <a:endParaRPr sz="1350">
              <a:solidFill>
                <a:srgbClr val="FFFFFF"/>
              </a:solidFill>
              <a:highlight>
                <a:schemeClr val="lt1"/>
              </a:highlight>
              <a:latin typeface="Oswald"/>
              <a:ea typeface="Oswald"/>
              <a:cs typeface="Oswald"/>
              <a:sym typeface="Oswald"/>
            </a:endParaRPr>
          </a:p>
          <a:p>
            <a:pPr indent="0" lvl="0" marL="0" rtl="0" algn="l">
              <a:spcBef>
                <a:spcPts val="1600"/>
              </a:spcBef>
              <a:spcAft>
                <a:spcPts val="1600"/>
              </a:spcAft>
              <a:buNone/>
            </a:pPr>
            <a:r>
              <a:rPr lang="cs" sz="1350">
                <a:solidFill>
                  <a:srgbClr val="FFFFFF"/>
                </a:solidFill>
                <a:highlight>
                  <a:schemeClr val="lt1"/>
                </a:highlight>
                <a:latin typeface="Oswald"/>
                <a:ea typeface="Oswald"/>
                <a:cs typeface="Oswald"/>
                <a:sym typeface="Oswald"/>
              </a:rPr>
              <a:t>Jak? </a:t>
            </a:r>
            <a:br>
              <a:rPr lang="cs" sz="1350">
                <a:solidFill>
                  <a:srgbClr val="FFFFFF"/>
                </a:solidFill>
                <a:highlight>
                  <a:schemeClr val="lt1"/>
                </a:highlight>
                <a:latin typeface="Oswald"/>
                <a:ea typeface="Oswald"/>
                <a:cs typeface="Oswald"/>
                <a:sym typeface="Oswald"/>
              </a:rPr>
            </a:br>
            <a:r>
              <a:rPr lang="cs" sz="1350">
                <a:solidFill>
                  <a:srgbClr val="FFFFFF"/>
                </a:solidFill>
                <a:highlight>
                  <a:schemeClr val="lt1"/>
                </a:highlight>
                <a:latin typeface="Oswald"/>
                <a:ea typeface="Oswald"/>
                <a:cs typeface="Oswald"/>
                <a:sym typeface="Oswald"/>
              </a:rPr>
              <a:t>Například použitím QR kódů. Anebo na letáku uveďte speciálně vytvořenou URL adresu, e-mailovou adresu, anebo telefonní číslo jen pro danou kampaň. </a:t>
            </a:r>
            <a:br>
              <a:rPr lang="cs" sz="1350">
                <a:solidFill>
                  <a:srgbClr val="FFFFFF"/>
                </a:solidFill>
                <a:highlight>
                  <a:schemeClr val="lt1"/>
                </a:highlight>
                <a:latin typeface="Oswald"/>
                <a:ea typeface="Oswald"/>
                <a:cs typeface="Oswald"/>
                <a:sym typeface="Oswald"/>
              </a:rPr>
            </a:br>
            <a:endParaRPr>
              <a:solidFill>
                <a:srgbClr val="FFFFFF"/>
              </a:solidFill>
              <a:highlight>
                <a:schemeClr val="lt1"/>
              </a:highlight>
              <a:latin typeface="Oswald"/>
              <a:ea typeface="Oswald"/>
              <a:cs typeface="Oswald"/>
              <a:sym typeface="Oswald"/>
            </a:endParaRPr>
          </a:p>
        </p:txBody>
      </p:sp>
      <p:pic>
        <p:nvPicPr>
          <p:cNvPr id="182" name="Google Shape;182;p29" title="letak-mereni-efektivity"/>
          <p:cNvPicPr preferRelativeResize="0"/>
          <p:nvPr/>
        </p:nvPicPr>
        <p:blipFill>
          <a:blip r:embed="rId3">
            <a:alphaModFix/>
          </a:blip>
          <a:stretch>
            <a:fillRect/>
          </a:stretch>
        </p:blipFill>
        <p:spPr>
          <a:xfrm>
            <a:off x="3474525" y="584150"/>
            <a:ext cx="6457950" cy="3629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Vyberte médium </a:t>
            </a:r>
            <a:endParaRPr/>
          </a:p>
          <a:p>
            <a:pPr indent="0" lvl="0" marL="0" rtl="0" algn="l">
              <a:spcBef>
                <a:spcPts val="0"/>
              </a:spcBef>
              <a:spcAft>
                <a:spcPts val="0"/>
              </a:spcAft>
              <a:buNone/>
            </a:pPr>
            <a:r>
              <a:rPr lang="cs"/>
              <a:t>a technologii</a:t>
            </a:r>
            <a:endParaRPr/>
          </a:p>
        </p:txBody>
      </p:sp>
      <p:sp>
        <p:nvSpPr>
          <p:cNvPr id="188" name="Google Shape;188;p30"/>
          <p:cNvSpPr txBox="1"/>
          <p:nvPr>
            <p:ph idx="1" type="body"/>
          </p:nvPr>
        </p:nvSpPr>
        <p:spPr>
          <a:xfrm>
            <a:off x="311700" y="1914475"/>
            <a:ext cx="2487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sz="1350">
                <a:solidFill>
                  <a:srgbClr val="FFFFFF"/>
                </a:solidFill>
                <a:highlight>
                  <a:schemeClr val="lt1"/>
                </a:highlight>
                <a:latin typeface="Oswald"/>
                <a:ea typeface="Oswald"/>
                <a:cs typeface="Oswald"/>
                <a:sym typeface="Oswald"/>
              </a:rPr>
              <a:t>Už víte, jakým způsobem budete leták distribuovat – na ulici, do poštovní schránky, časopisu nebo na pultech obchodů? Podle způsobu distribuce vyberte vhodný formát, gramáž a typ papíru. </a:t>
            </a:r>
            <a:endParaRPr>
              <a:solidFill>
                <a:srgbClr val="FFFFFF"/>
              </a:solidFill>
              <a:highlight>
                <a:schemeClr val="lt1"/>
              </a:highlight>
              <a:latin typeface="Oswald"/>
              <a:ea typeface="Oswald"/>
              <a:cs typeface="Oswald"/>
              <a:sym typeface="Oswald"/>
            </a:endParaRPr>
          </a:p>
        </p:txBody>
      </p:sp>
      <p:pic>
        <p:nvPicPr>
          <p:cNvPr descr="Výsledek obrázku pro gramáž" id="189" name="Google Shape;189;p30"/>
          <p:cNvPicPr preferRelativeResize="0"/>
          <p:nvPr/>
        </p:nvPicPr>
        <p:blipFill>
          <a:blip r:embed="rId3">
            <a:alphaModFix/>
          </a:blip>
          <a:stretch>
            <a:fillRect/>
          </a:stretch>
        </p:blipFill>
        <p:spPr>
          <a:xfrm>
            <a:off x="3163475" y="0"/>
            <a:ext cx="3810987" cy="5143500"/>
          </a:xfrm>
          <a:prstGeom prst="rect">
            <a:avLst/>
          </a:prstGeom>
          <a:noFill/>
          <a:ln>
            <a:noFill/>
          </a:ln>
        </p:spPr>
      </p:pic>
      <p:pic>
        <p:nvPicPr>
          <p:cNvPr descr="Související obrázek" id="190" name="Google Shape;190;p30"/>
          <p:cNvPicPr preferRelativeResize="0"/>
          <p:nvPr/>
        </p:nvPicPr>
        <p:blipFill>
          <a:blip r:embed="rId4">
            <a:alphaModFix/>
          </a:blip>
          <a:stretch>
            <a:fillRect/>
          </a:stretch>
        </p:blipFill>
        <p:spPr>
          <a:xfrm rot="-5400000">
            <a:off x="5648263" y="1771213"/>
            <a:ext cx="4519950" cy="1867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425150" y="573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Formáty</a:t>
            </a:r>
            <a:endParaRPr/>
          </a:p>
        </p:txBody>
      </p:sp>
      <p:sp>
        <p:nvSpPr>
          <p:cNvPr id="196" name="Google Shape;196;p31"/>
          <p:cNvSpPr txBox="1"/>
          <p:nvPr>
            <p:ph idx="1" type="body"/>
          </p:nvPr>
        </p:nvSpPr>
        <p:spPr>
          <a:xfrm>
            <a:off x="418575" y="1412450"/>
            <a:ext cx="3876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200">
                <a:solidFill>
                  <a:srgbClr val="FFFFFF"/>
                </a:solidFill>
                <a:highlight>
                  <a:schemeClr val="lt1"/>
                </a:highlight>
                <a:latin typeface="Oswald"/>
                <a:ea typeface="Oswald"/>
                <a:cs typeface="Oswald"/>
                <a:sym typeface="Oswald"/>
              </a:rPr>
              <a:t>DL (210 × 99 mm) – použijte pro tisk pozvánek, vstupenek </a:t>
            </a:r>
            <a:br>
              <a:rPr lang="cs" sz="1200">
                <a:solidFill>
                  <a:srgbClr val="FFFFFF"/>
                </a:solidFill>
                <a:highlight>
                  <a:schemeClr val="lt1"/>
                </a:highlight>
                <a:latin typeface="Oswald"/>
                <a:ea typeface="Oswald"/>
                <a:cs typeface="Oswald"/>
                <a:sym typeface="Oswald"/>
              </a:rPr>
            </a:br>
            <a:r>
              <a:rPr lang="cs" sz="1200">
                <a:solidFill>
                  <a:srgbClr val="FFFFFF"/>
                </a:solidFill>
                <a:highlight>
                  <a:schemeClr val="lt1"/>
                </a:highlight>
                <a:latin typeface="Oswald"/>
                <a:ea typeface="Oswald"/>
                <a:cs typeface="Oswald"/>
                <a:sym typeface="Oswald"/>
              </a:rPr>
              <a:t>s perforovanou odtržitelnou částí, voucherů, slevových kupónů. Formát tiskoviny DL vložíte do dlouhé stejnojmenné obálky – když je chcete rozeslat poštou nebo dodat pozvánce více glancu.</a:t>
            </a:r>
            <a:endParaRPr sz="1200">
              <a:solidFill>
                <a:srgbClr val="FFFFFF"/>
              </a:solidFill>
              <a:highlight>
                <a:schemeClr val="lt1"/>
              </a:highlight>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2CC"/>
                </a:solidFill>
                <a:highlight>
                  <a:schemeClr val="lt1"/>
                </a:highlight>
                <a:latin typeface="Oswald"/>
                <a:ea typeface="Oswald"/>
                <a:cs typeface="Oswald"/>
                <a:sym typeface="Oswald"/>
              </a:rPr>
              <a:t>A6 (105 × 148 mm) – leták akorát tak do ruky. Ideální rozměr pro tiskoviny s obsahem méně  informací. Hodí se například pro letáky a pozvánky na hudební či společenské akce, slevové nabídky.</a:t>
            </a:r>
            <a:endParaRPr sz="1200">
              <a:solidFill>
                <a:srgbClr val="FFF2CC"/>
              </a:solidFill>
              <a:highlight>
                <a:schemeClr val="lt1"/>
              </a:highlight>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highlight>
                  <a:schemeClr val="lt1"/>
                </a:highlight>
                <a:latin typeface="Oswald"/>
                <a:ea typeface="Oswald"/>
                <a:cs typeface="Oswald"/>
                <a:sym typeface="Oswald"/>
              </a:rPr>
              <a:t>A5 (148 × 210 mm) – nejpoužívanější formát letáku. Na tuto velikost vtěsnáte dvojnásobný objem informací než na A6. Ale pamatujte: méně je často více. Á šestka je vhodná pro nabídku služeb, produktů nebo na propagaci nově otevřené pobočky, obchodu, kavárny, restaurace. Formát A6 i A5 se hodí pro tiskoviny, které budete rozdávat přímo do rukou lidem</a:t>
            </a:r>
            <a:r>
              <a:rPr lang="cs" sz="1350">
                <a:solidFill>
                  <a:srgbClr val="FFFFFF"/>
                </a:solidFill>
                <a:highlight>
                  <a:schemeClr val="lt1"/>
                </a:highlight>
                <a:latin typeface="Oswald"/>
                <a:ea typeface="Oswald"/>
                <a:cs typeface="Oswald"/>
                <a:sym typeface="Oswald"/>
              </a:rPr>
              <a:t>.</a:t>
            </a:r>
            <a:endParaRPr sz="1350">
              <a:solidFill>
                <a:srgbClr val="FFFFFF"/>
              </a:solidFill>
              <a:highlight>
                <a:schemeClr val="lt1"/>
              </a:highlight>
              <a:latin typeface="Oswald"/>
              <a:ea typeface="Oswald"/>
              <a:cs typeface="Oswald"/>
              <a:sym typeface="Oswald"/>
            </a:endParaRPr>
          </a:p>
          <a:p>
            <a:pPr indent="0" lvl="0" marL="0" rtl="0" algn="l">
              <a:spcBef>
                <a:spcPts val="800"/>
              </a:spcBef>
              <a:spcAft>
                <a:spcPts val="1600"/>
              </a:spcAft>
              <a:buNone/>
            </a:pPr>
            <a:r>
              <a:t/>
            </a:r>
            <a:endParaRPr/>
          </a:p>
        </p:txBody>
      </p:sp>
      <p:sp>
        <p:nvSpPr>
          <p:cNvPr id="197" name="Google Shape;197;p31"/>
          <p:cNvSpPr txBox="1"/>
          <p:nvPr>
            <p:ph idx="2" type="body"/>
          </p:nvPr>
        </p:nvSpPr>
        <p:spPr>
          <a:xfrm>
            <a:off x="4817900" y="834550"/>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cs" sz="1200">
                <a:solidFill>
                  <a:srgbClr val="FFFFFF"/>
                </a:solidFill>
                <a:highlight>
                  <a:schemeClr val="lt1"/>
                </a:highlight>
                <a:latin typeface="Oswald"/>
                <a:ea typeface="Oswald"/>
                <a:cs typeface="Oswald"/>
                <a:sym typeface="Oswald"/>
              </a:rPr>
              <a:t>A4 (210 × 297 mm) – pokud potřebujete na leták vložit více informací, anebo preferujete větší velikost písma – například pro produktové listy, návody, firemní prezentace nebo pro tiskoviny na nástěnku – rozhodněte se pro A4.</a:t>
            </a:r>
            <a:endParaRPr sz="1200">
              <a:solidFill>
                <a:srgbClr val="FFFFFF"/>
              </a:solidFill>
              <a:highlight>
                <a:schemeClr val="lt1"/>
              </a:highlight>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highlight>
                  <a:schemeClr val="lt1"/>
                </a:highlight>
                <a:latin typeface="Oswald"/>
                <a:ea typeface="Oswald"/>
                <a:cs typeface="Oswald"/>
                <a:sym typeface="Oswald"/>
              </a:rPr>
              <a:t>Tip: když necháte při tisku A4 přeložit napůl, získáte minibrožurku formátu A5.</a:t>
            </a:r>
            <a:endParaRPr sz="1200">
              <a:solidFill>
                <a:srgbClr val="FFFFFF"/>
              </a:solidFill>
              <a:highlight>
                <a:schemeClr val="lt1"/>
              </a:highlight>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2CC"/>
                </a:solidFill>
                <a:highlight>
                  <a:schemeClr val="lt1"/>
                </a:highlight>
                <a:latin typeface="Oswald"/>
                <a:ea typeface="Oswald"/>
                <a:cs typeface="Oswald"/>
                <a:sym typeface="Oswald"/>
              </a:rPr>
              <a:t>A3 (297 × 420 mm) – formát A3 nebo jemu obdobné hojně využívají marketéři supermarketů, obchodních řetězců, franchisingových společností. Nasázíte na ně mnohem více informací. Leták A3 si můžete nechat výrobcem složit do A4 či A5. Formát A3 se už hodí také na plakáty.</a:t>
            </a:r>
            <a:endParaRPr sz="1200">
              <a:solidFill>
                <a:srgbClr val="FFF2CC"/>
              </a:solidFill>
              <a:highlight>
                <a:schemeClr val="lt1"/>
              </a:highlight>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highlight>
                  <a:schemeClr val="lt1"/>
                </a:highlight>
                <a:latin typeface="Oswald"/>
                <a:ea typeface="Oswald"/>
                <a:cs typeface="Oswald"/>
                <a:sym typeface="Oswald"/>
              </a:rPr>
              <a:t>Chcete více zaujmout?  Vyberte si nějaký meziformát. Třeba čtverec (150 × 150 mm) nebo podlouhlý formát (420 × 148 mm). Další variantou jsou skládačky, které mají většinou formát A4 na šířku </a:t>
            </a:r>
            <a:br>
              <a:rPr lang="cs" sz="1200">
                <a:solidFill>
                  <a:srgbClr val="FFFFFF"/>
                </a:solidFill>
                <a:highlight>
                  <a:schemeClr val="lt1"/>
                </a:highlight>
                <a:latin typeface="Oswald"/>
                <a:ea typeface="Oswald"/>
                <a:cs typeface="Oswald"/>
                <a:sym typeface="Oswald"/>
              </a:rPr>
            </a:br>
            <a:r>
              <a:rPr lang="cs" sz="1200">
                <a:solidFill>
                  <a:srgbClr val="FFFFFF"/>
                </a:solidFill>
                <a:highlight>
                  <a:schemeClr val="lt1"/>
                </a:highlight>
                <a:latin typeface="Oswald"/>
                <a:ea typeface="Oswald"/>
                <a:cs typeface="Oswald"/>
                <a:sym typeface="Oswald"/>
              </a:rPr>
              <a:t>a 1-3 ohyby. </a:t>
            </a:r>
            <a:endParaRPr sz="1200">
              <a:solidFill>
                <a:srgbClr val="FFFFFF"/>
              </a:solidFill>
              <a:highlight>
                <a:schemeClr val="lt1"/>
              </a:highlight>
              <a:latin typeface="Oswald"/>
              <a:ea typeface="Oswald"/>
              <a:cs typeface="Oswald"/>
              <a:sym typeface="Oswald"/>
            </a:endParaRPr>
          </a:p>
          <a:p>
            <a:pPr indent="0" lvl="0" marL="0" rtl="0" algn="l">
              <a:spcBef>
                <a:spcPts val="8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440675" y="520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Zvolit strategii, </a:t>
            </a:r>
            <a:endParaRPr/>
          </a:p>
          <a:p>
            <a:pPr indent="0" lvl="0" marL="0" rtl="0" algn="l">
              <a:spcBef>
                <a:spcPts val="0"/>
              </a:spcBef>
              <a:spcAft>
                <a:spcPts val="0"/>
              </a:spcAft>
              <a:buNone/>
            </a:pPr>
            <a:r>
              <a:rPr lang="cs"/>
              <a:t>myslet na cílovou skupinu</a:t>
            </a:r>
            <a:endParaRPr/>
          </a:p>
        </p:txBody>
      </p:sp>
      <p:sp>
        <p:nvSpPr>
          <p:cNvPr id="66" name="Google Shape;66;p14"/>
          <p:cNvSpPr txBox="1"/>
          <p:nvPr>
            <p:ph idx="1" type="body"/>
          </p:nvPr>
        </p:nvSpPr>
        <p:spPr>
          <a:xfrm>
            <a:off x="231200" y="1908000"/>
            <a:ext cx="3918600" cy="1327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Oswald"/>
              <a:buChar char="●"/>
            </a:pPr>
            <a:r>
              <a:rPr lang="cs">
                <a:solidFill>
                  <a:srgbClr val="FFFFFF"/>
                </a:solidFill>
                <a:latin typeface="Oswald"/>
                <a:ea typeface="Oswald"/>
                <a:cs typeface="Oswald"/>
                <a:sym typeface="Oswald"/>
              </a:rPr>
              <a:t>Koho chcete oslovit, jaký je věk vašeho potenciálního zákazníka? </a:t>
            </a:r>
            <a:br>
              <a:rPr lang="cs">
                <a:solidFill>
                  <a:srgbClr val="FFFFFF"/>
                </a:solidFill>
                <a:latin typeface="Oswald"/>
                <a:ea typeface="Oswald"/>
                <a:cs typeface="Oswald"/>
                <a:sym typeface="Oswald"/>
              </a:rPr>
            </a:br>
            <a:r>
              <a:rPr lang="cs">
                <a:solidFill>
                  <a:srgbClr val="FFFFFF"/>
                </a:solidFill>
                <a:latin typeface="Oswald"/>
                <a:ea typeface="Oswald"/>
                <a:cs typeface="Oswald"/>
                <a:sym typeface="Oswald"/>
              </a:rPr>
              <a:t>Co má a nemá rád, kde pracuje, jaké služby potřebuje? Co ho zajímá?</a:t>
            </a:r>
            <a:endParaRPr>
              <a:solidFill>
                <a:srgbClr val="FFFFFF"/>
              </a:solidFill>
              <a:latin typeface="Oswald"/>
              <a:ea typeface="Oswald"/>
              <a:cs typeface="Oswald"/>
              <a:sym typeface="Oswald"/>
            </a:endParaRPr>
          </a:p>
          <a:p>
            <a:pPr indent="0" lvl="0" marL="0" rtl="0" algn="l">
              <a:spcBef>
                <a:spcPts val="800"/>
              </a:spcBef>
              <a:spcAft>
                <a:spcPts val="1600"/>
              </a:spcAft>
              <a:buNone/>
            </a:pPr>
            <a:r>
              <a:t/>
            </a:r>
            <a:endParaRPr>
              <a:latin typeface="Oswald"/>
              <a:ea typeface="Oswald"/>
              <a:cs typeface="Oswald"/>
              <a:sym typeface="Oswald"/>
            </a:endParaRPr>
          </a:p>
        </p:txBody>
      </p:sp>
      <p:sp>
        <p:nvSpPr>
          <p:cNvPr id="67" name="Google Shape;67;p14"/>
          <p:cNvSpPr txBox="1"/>
          <p:nvPr>
            <p:ph idx="2" type="body"/>
          </p:nvPr>
        </p:nvSpPr>
        <p:spPr>
          <a:xfrm>
            <a:off x="250250" y="3407275"/>
            <a:ext cx="4354500" cy="660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Oswald"/>
              <a:buChar char="●"/>
            </a:pPr>
            <a:r>
              <a:rPr lang="cs">
                <a:solidFill>
                  <a:srgbClr val="FFFFFF"/>
                </a:solidFill>
                <a:latin typeface="Oswald"/>
                <a:ea typeface="Oswald"/>
                <a:cs typeface="Oswald"/>
                <a:sym typeface="Oswald"/>
              </a:rPr>
              <a:t>Kde budete tiskovinu distribuovat – ve městě, na vesnici? </a:t>
            </a:r>
            <a:br>
              <a:rPr lang="cs">
                <a:solidFill>
                  <a:srgbClr val="FFFFFF"/>
                </a:solidFill>
                <a:latin typeface="Oswald"/>
                <a:ea typeface="Oswald"/>
                <a:cs typeface="Oswald"/>
                <a:sym typeface="Oswald"/>
              </a:rPr>
            </a:br>
            <a:r>
              <a:rPr lang="cs">
                <a:solidFill>
                  <a:srgbClr val="FFFFFF"/>
                </a:solidFill>
                <a:latin typeface="Oswald"/>
                <a:ea typeface="Oswald"/>
                <a:cs typeface="Oswald"/>
                <a:sym typeface="Oswald"/>
              </a:rPr>
              <a:t>Jací tam žijí lidé?</a:t>
            </a:r>
            <a:endParaRPr>
              <a:solidFill>
                <a:srgbClr val="FFFFFF"/>
              </a:solidFill>
              <a:latin typeface="Oswald"/>
              <a:ea typeface="Oswald"/>
              <a:cs typeface="Oswald"/>
              <a:sym typeface="Oswald"/>
            </a:endParaRPr>
          </a:p>
          <a:p>
            <a:pPr indent="0" lvl="0" marL="0" rtl="0" algn="l">
              <a:spcBef>
                <a:spcPts val="800"/>
              </a:spcBef>
              <a:spcAft>
                <a:spcPts val="1600"/>
              </a:spcAft>
              <a:buNone/>
            </a:pPr>
            <a:r>
              <a:t/>
            </a:r>
            <a:endParaRPr/>
          </a:p>
        </p:txBody>
      </p:sp>
      <p:pic>
        <p:nvPicPr>
          <p:cNvPr descr="Výsledek obrázku pro leták" id="68" name="Google Shape;68;p14"/>
          <p:cNvPicPr preferRelativeResize="0"/>
          <p:nvPr/>
        </p:nvPicPr>
        <p:blipFill>
          <a:blip r:embed="rId3">
            <a:alphaModFix/>
          </a:blip>
          <a:stretch>
            <a:fillRect/>
          </a:stretch>
        </p:blipFill>
        <p:spPr>
          <a:xfrm>
            <a:off x="7037175" y="194161"/>
            <a:ext cx="1766325" cy="2058965"/>
          </a:xfrm>
          <a:prstGeom prst="rect">
            <a:avLst/>
          </a:prstGeom>
          <a:noFill/>
          <a:ln>
            <a:noFill/>
          </a:ln>
        </p:spPr>
      </p:pic>
      <p:pic>
        <p:nvPicPr>
          <p:cNvPr descr=" " id="69" name="Google Shape;69;p14"/>
          <p:cNvPicPr preferRelativeResize="0"/>
          <p:nvPr/>
        </p:nvPicPr>
        <p:blipFill>
          <a:blip r:embed="rId4">
            <a:alphaModFix/>
          </a:blip>
          <a:stretch>
            <a:fillRect/>
          </a:stretch>
        </p:blipFill>
        <p:spPr>
          <a:xfrm>
            <a:off x="5102675" y="2412775"/>
            <a:ext cx="1692175" cy="2503475"/>
          </a:xfrm>
          <a:prstGeom prst="rect">
            <a:avLst/>
          </a:prstGeom>
          <a:noFill/>
          <a:ln>
            <a:noFill/>
          </a:ln>
        </p:spPr>
      </p:pic>
      <p:pic>
        <p:nvPicPr>
          <p:cNvPr descr="25 Impressive Flyer Designs Inspiration | Bashooka | Cool Graphic &amp; Web Design Blog" id="70" name="Google Shape;70;p14"/>
          <p:cNvPicPr preferRelativeResize="0"/>
          <p:nvPr/>
        </p:nvPicPr>
        <p:blipFill>
          <a:blip r:embed="rId5">
            <a:alphaModFix/>
          </a:blip>
          <a:stretch>
            <a:fillRect/>
          </a:stretch>
        </p:blipFill>
        <p:spPr>
          <a:xfrm>
            <a:off x="7037175" y="2412775"/>
            <a:ext cx="1766333" cy="2503475"/>
          </a:xfrm>
          <a:prstGeom prst="rect">
            <a:avLst/>
          </a:prstGeom>
          <a:noFill/>
          <a:ln>
            <a:noFill/>
          </a:ln>
        </p:spPr>
      </p:pic>
      <p:pic>
        <p:nvPicPr>
          <p:cNvPr descr="Baseball Game Flyer Poster Template" id="71" name="Google Shape;71;p14"/>
          <p:cNvPicPr preferRelativeResize="0"/>
          <p:nvPr/>
        </p:nvPicPr>
        <p:blipFill>
          <a:blip r:embed="rId6">
            <a:alphaModFix/>
          </a:blip>
          <a:stretch>
            <a:fillRect/>
          </a:stretch>
        </p:blipFill>
        <p:spPr>
          <a:xfrm>
            <a:off x="5102675" y="194150"/>
            <a:ext cx="1692175" cy="2058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Příklady zajímavých velikostí</a:t>
            </a:r>
            <a:endParaRPr/>
          </a:p>
        </p:txBody>
      </p:sp>
      <p:pic>
        <p:nvPicPr>
          <p:cNvPr descr="Související obrázek" id="203" name="Google Shape;203;p32"/>
          <p:cNvPicPr preferRelativeResize="0"/>
          <p:nvPr/>
        </p:nvPicPr>
        <p:blipFill>
          <a:blip r:embed="rId3">
            <a:alphaModFix/>
          </a:blip>
          <a:stretch>
            <a:fillRect/>
          </a:stretch>
        </p:blipFill>
        <p:spPr>
          <a:xfrm>
            <a:off x="2628500" y="2071600"/>
            <a:ext cx="3887018" cy="2858100"/>
          </a:xfrm>
          <a:prstGeom prst="rect">
            <a:avLst/>
          </a:prstGeom>
          <a:noFill/>
          <a:ln>
            <a:noFill/>
          </a:ln>
        </p:spPr>
      </p:pic>
      <p:pic>
        <p:nvPicPr>
          <p:cNvPr id="204" name="Google Shape;204;p32"/>
          <p:cNvPicPr preferRelativeResize="0"/>
          <p:nvPr/>
        </p:nvPicPr>
        <p:blipFill>
          <a:blip r:embed="rId4">
            <a:alphaModFix/>
          </a:blip>
          <a:stretch>
            <a:fillRect/>
          </a:stretch>
        </p:blipFill>
        <p:spPr>
          <a:xfrm>
            <a:off x="6204750" y="362922"/>
            <a:ext cx="2786851" cy="3782151"/>
          </a:xfrm>
          <a:prstGeom prst="rect">
            <a:avLst/>
          </a:prstGeom>
          <a:noFill/>
          <a:ln>
            <a:noFill/>
          </a:ln>
        </p:spPr>
      </p:pic>
      <p:pic>
        <p:nvPicPr>
          <p:cNvPr descr="Výsledek obrázku pro flyer square" id="205" name="Google Shape;205;p32"/>
          <p:cNvPicPr preferRelativeResize="0"/>
          <p:nvPr/>
        </p:nvPicPr>
        <p:blipFill>
          <a:blip r:embed="rId5">
            <a:alphaModFix/>
          </a:blip>
          <a:stretch>
            <a:fillRect/>
          </a:stretch>
        </p:blipFill>
        <p:spPr>
          <a:xfrm>
            <a:off x="403673" y="1342875"/>
            <a:ext cx="2517225" cy="2858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Gramáž</a:t>
            </a:r>
            <a:endParaRPr/>
          </a:p>
        </p:txBody>
      </p:sp>
      <p:sp>
        <p:nvSpPr>
          <p:cNvPr id="211" name="Google Shape;211;p33"/>
          <p:cNvSpPr txBox="1"/>
          <p:nvPr>
            <p:ph idx="1" type="body"/>
          </p:nvPr>
        </p:nvSpPr>
        <p:spPr>
          <a:xfrm>
            <a:off x="1730325" y="659725"/>
            <a:ext cx="3999900" cy="4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350">
                <a:solidFill>
                  <a:srgbClr val="FFFFFF"/>
                </a:solidFill>
                <a:highlight>
                  <a:schemeClr val="lt1"/>
                </a:highlight>
                <a:latin typeface="Oswald"/>
                <a:ea typeface="Oswald"/>
                <a:cs typeface="Oswald"/>
                <a:sym typeface="Oswald"/>
              </a:rPr>
              <a:t>Gramáž znamená hmotnost papíru o velikosti plochy 1 m</a:t>
            </a:r>
            <a:r>
              <a:rPr lang="cs" sz="1200">
                <a:solidFill>
                  <a:schemeClr val="dk1"/>
                </a:solidFill>
                <a:latin typeface="Oswald"/>
                <a:ea typeface="Oswald"/>
                <a:cs typeface="Oswald"/>
                <a:sym typeface="Oswald"/>
              </a:rPr>
              <a:t>²</a:t>
            </a:r>
            <a:endParaRPr sz="800">
              <a:solidFill>
                <a:srgbClr val="FFFFFF"/>
              </a:solidFill>
              <a:highlight>
                <a:schemeClr val="lt1"/>
              </a:highlight>
              <a:latin typeface="Oswald"/>
              <a:ea typeface="Oswald"/>
              <a:cs typeface="Oswald"/>
              <a:sym typeface="Oswald"/>
            </a:endParaRPr>
          </a:p>
          <a:p>
            <a:pPr indent="0" lvl="0" marL="0" rtl="0" algn="l">
              <a:spcBef>
                <a:spcPts val="1600"/>
              </a:spcBef>
              <a:spcAft>
                <a:spcPts val="0"/>
              </a:spcAft>
              <a:buNone/>
            </a:pPr>
            <a:r>
              <a:t/>
            </a:r>
            <a:endParaRPr sz="1350">
              <a:solidFill>
                <a:srgbClr val="333333"/>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sz="1350">
              <a:solidFill>
                <a:srgbClr val="333333"/>
              </a:solidFill>
              <a:highlight>
                <a:srgbClr val="FFFFFF"/>
              </a:highlight>
              <a:latin typeface="Arial"/>
              <a:ea typeface="Arial"/>
              <a:cs typeface="Arial"/>
              <a:sym typeface="Arial"/>
            </a:endParaRPr>
          </a:p>
        </p:txBody>
      </p:sp>
      <p:sp>
        <p:nvSpPr>
          <p:cNvPr id="212" name="Google Shape;212;p33"/>
          <p:cNvSpPr txBox="1"/>
          <p:nvPr>
            <p:ph idx="2" type="body"/>
          </p:nvPr>
        </p:nvSpPr>
        <p:spPr>
          <a:xfrm>
            <a:off x="348575" y="139592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cs" sz="1200">
                <a:solidFill>
                  <a:srgbClr val="FFFFFF"/>
                </a:solidFill>
                <a:latin typeface="Oswald"/>
                <a:ea typeface="Oswald"/>
                <a:cs typeface="Oswald"/>
                <a:sym typeface="Oswald"/>
              </a:rPr>
              <a:t>60-70 g/m</a:t>
            </a:r>
            <a:r>
              <a:rPr lang="cs" sz="1200">
                <a:solidFill>
                  <a:schemeClr val="dk1"/>
                </a:solidFill>
                <a:latin typeface="Oswald"/>
                <a:ea typeface="Oswald"/>
                <a:cs typeface="Oswald"/>
                <a:sym typeface="Oswald"/>
              </a:rPr>
              <a:t>²</a:t>
            </a:r>
            <a:r>
              <a:rPr lang="cs" sz="1200">
                <a:solidFill>
                  <a:srgbClr val="FFFFFF"/>
                </a:solidFill>
                <a:latin typeface="Oswald"/>
                <a:ea typeface="Oswald"/>
                <a:cs typeface="Oswald"/>
                <a:sym typeface="Oswald"/>
              </a:rPr>
              <a:t> – velmi slabý papír, který se obtížně potiskuje. Hodí se pro samopropisovací formuláře.</a:t>
            </a:r>
            <a:endParaRPr sz="120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latin typeface="Oswald"/>
                <a:ea typeface="Oswald"/>
                <a:cs typeface="Oswald"/>
                <a:sym typeface="Oswald"/>
              </a:rPr>
              <a:t>80 g/m</a:t>
            </a:r>
            <a:r>
              <a:rPr lang="cs" sz="1200">
                <a:solidFill>
                  <a:schemeClr val="dk1"/>
                </a:solidFill>
                <a:latin typeface="Oswald"/>
                <a:ea typeface="Oswald"/>
                <a:cs typeface="Oswald"/>
                <a:sym typeface="Oswald"/>
              </a:rPr>
              <a:t>²</a:t>
            </a:r>
            <a:r>
              <a:rPr lang="cs" sz="1200">
                <a:solidFill>
                  <a:srgbClr val="FFFFFF"/>
                </a:solidFill>
                <a:latin typeface="Oswald"/>
                <a:ea typeface="Oswald"/>
                <a:cs typeface="Oswald"/>
                <a:sym typeface="Oswald"/>
              </a:rPr>
              <a:t> – běžný kancelářský papír</a:t>
            </a:r>
            <a:endParaRPr sz="120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latin typeface="Oswald"/>
                <a:ea typeface="Oswald"/>
                <a:cs typeface="Oswald"/>
                <a:sym typeface="Oswald"/>
              </a:rPr>
              <a:t>90-115 g/m</a:t>
            </a:r>
            <a:r>
              <a:rPr lang="cs" sz="1200">
                <a:solidFill>
                  <a:schemeClr val="dk1"/>
                </a:solidFill>
                <a:latin typeface="Oswald"/>
                <a:ea typeface="Oswald"/>
                <a:cs typeface="Oswald"/>
                <a:sym typeface="Oswald"/>
              </a:rPr>
              <a:t>²</a:t>
            </a:r>
            <a:r>
              <a:rPr lang="cs" sz="1200">
                <a:solidFill>
                  <a:srgbClr val="FFFFFF"/>
                </a:solidFill>
                <a:latin typeface="Oswald"/>
                <a:ea typeface="Oswald"/>
                <a:cs typeface="Oswald"/>
                <a:sym typeface="Oswald"/>
              </a:rPr>
              <a:t> – ideální papír pro letáky, které se roznáší do schránek</a:t>
            </a:r>
            <a:endParaRPr sz="120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latin typeface="Oswald"/>
                <a:ea typeface="Oswald"/>
                <a:cs typeface="Oswald"/>
                <a:sym typeface="Oswald"/>
              </a:rPr>
              <a:t>135-150 g/m</a:t>
            </a:r>
            <a:r>
              <a:rPr lang="cs" sz="1200">
                <a:solidFill>
                  <a:schemeClr val="dk1"/>
                </a:solidFill>
                <a:latin typeface="Oswald"/>
                <a:ea typeface="Oswald"/>
                <a:cs typeface="Oswald"/>
                <a:sym typeface="Oswald"/>
              </a:rPr>
              <a:t>²</a:t>
            </a:r>
            <a:r>
              <a:rPr lang="cs" sz="1200">
                <a:solidFill>
                  <a:srgbClr val="FFFFFF"/>
                </a:solidFill>
                <a:latin typeface="Oswald"/>
                <a:ea typeface="Oswald"/>
                <a:cs typeface="Oswald"/>
                <a:sym typeface="Oswald"/>
              </a:rPr>
              <a:t> – nejčastěji využívané gramáže papírů pro tisk letáků. Papír je silnější.</a:t>
            </a:r>
            <a:endParaRPr sz="120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latin typeface="Oswald"/>
                <a:ea typeface="Oswald"/>
                <a:cs typeface="Oswald"/>
                <a:sym typeface="Oswald"/>
              </a:rPr>
              <a:t>170-200 g/m</a:t>
            </a:r>
            <a:r>
              <a:rPr lang="cs" sz="1200">
                <a:solidFill>
                  <a:schemeClr val="dk1"/>
                </a:solidFill>
                <a:latin typeface="Oswald"/>
                <a:ea typeface="Oswald"/>
                <a:cs typeface="Oswald"/>
                <a:sym typeface="Oswald"/>
              </a:rPr>
              <a:t>²</a:t>
            </a:r>
            <a:r>
              <a:rPr lang="cs" sz="1200">
                <a:solidFill>
                  <a:srgbClr val="FFFFFF"/>
                </a:solidFill>
                <a:latin typeface="Oswald"/>
                <a:ea typeface="Oswald"/>
                <a:cs typeface="Oswald"/>
                <a:sym typeface="Oswald"/>
              </a:rPr>
              <a:t> – vhodné pro firemní prezentace, brožury, pozvánky.</a:t>
            </a:r>
            <a:endParaRPr sz="120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latin typeface="Oswald"/>
                <a:ea typeface="Oswald"/>
                <a:cs typeface="Oswald"/>
                <a:sym typeface="Oswald"/>
              </a:rPr>
              <a:t>250 až 350 g/m² – tuto gramáž mají reprezentativní tiskoviny </a:t>
            </a:r>
            <a:br>
              <a:rPr lang="cs" sz="1200">
                <a:solidFill>
                  <a:srgbClr val="FFFFFF"/>
                </a:solidFill>
                <a:latin typeface="Oswald"/>
                <a:ea typeface="Oswald"/>
                <a:cs typeface="Oswald"/>
                <a:sym typeface="Oswald"/>
              </a:rPr>
            </a:br>
            <a:r>
              <a:rPr lang="cs" sz="1200">
                <a:solidFill>
                  <a:srgbClr val="FFFFFF"/>
                </a:solidFill>
                <a:latin typeface="Oswald"/>
                <a:ea typeface="Oswald"/>
                <a:cs typeface="Oswald"/>
                <a:sym typeface="Oswald"/>
              </a:rPr>
              <a:t>a vizitky. Tiskoviny s gramáží nad 300 g/m² jsou velmi odolné a mají luxusní vzhled. Na druhou stranu je nákladnější je potisknout, proto jsou dražší.</a:t>
            </a:r>
            <a:endParaRPr sz="1200">
              <a:solidFill>
                <a:srgbClr val="FFFFFF"/>
              </a:solidFill>
              <a:latin typeface="Oswald"/>
              <a:ea typeface="Oswald"/>
              <a:cs typeface="Oswald"/>
              <a:sym typeface="Oswald"/>
            </a:endParaRPr>
          </a:p>
          <a:p>
            <a:pPr indent="0" lvl="0" marL="0" rtl="0" algn="l">
              <a:spcBef>
                <a:spcPts val="800"/>
              </a:spcBef>
              <a:spcAft>
                <a:spcPts val="1600"/>
              </a:spcAft>
              <a:buNone/>
            </a:pPr>
            <a:r>
              <a:t/>
            </a:r>
            <a:endParaRPr/>
          </a:p>
        </p:txBody>
      </p:sp>
      <p:pic>
        <p:nvPicPr>
          <p:cNvPr descr="Výsledek obrázku pro vzorník papíru" id="213" name="Google Shape;213;p33"/>
          <p:cNvPicPr preferRelativeResize="0"/>
          <p:nvPr/>
        </p:nvPicPr>
        <p:blipFill>
          <a:blip r:embed="rId3">
            <a:alphaModFix/>
          </a:blip>
          <a:stretch>
            <a:fillRect/>
          </a:stretch>
        </p:blipFill>
        <p:spPr>
          <a:xfrm>
            <a:off x="4885350" y="2596525"/>
            <a:ext cx="3875450" cy="1747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Programy pro tvorbu letáků</a:t>
            </a:r>
            <a:endParaRPr/>
          </a:p>
        </p:txBody>
      </p:sp>
      <p:sp>
        <p:nvSpPr>
          <p:cNvPr id="219" name="Google Shape;219;p34"/>
          <p:cNvSpPr txBox="1"/>
          <p:nvPr>
            <p:ph idx="1" type="body"/>
          </p:nvPr>
        </p:nvSpPr>
        <p:spPr>
          <a:xfrm>
            <a:off x="311700" y="1516700"/>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latin typeface="Oswald"/>
                <a:ea typeface="Oswald"/>
                <a:cs typeface="Oswald"/>
                <a:sym typeface="Oswald"/>
              </a:rPr>
              <a:t>POSLEDNÍ VERZE PROGRAMŮ:</a:t>
            </a:r>
            <a:endParaRPr>
              <a:latin typeface="Oswald"/>
              <a:ea typeface="Oswald"/>
              <a:cs typeface="Oswald"/>
              <a:sym typeface="Oswald"/>
            </a:endParaRPr>
          </a:p>
          <a:p>
            <a:pPr indent="0" lvl="0" marL="0" marR="0" rtl="0" algn="l">
              <a:lnSpc>
                <a:spcPct val="115000"/>
              </a:lnSpc>
              <a:spcBef>
                <a:spcPts val="1600"/>
              </a:spcBef>
              <a:spcAft>
                <a:spcPts val="0"/>
              </a:spcAft>
              <a:buClr>
                <a:srgbClr val="000000"/>
              </a:buClr>
              <a:buSzPts val="1100"/>
              <a:buFont typeface="Arial"/>
              <a:buNone/>
            </a:pPr>
            <a:r>
              <a:rPr lang="cs">
                <a:latin typeface="Oswald"/>
                <a:ea typeface="Oswald"/>
                <a:cs typeface="Oswald"/>
                <a:sym typeface="Oswald"/>
              </a:rPr>
              <a:t>Creative Cloud CC </a:t>
            </a:r>
            <a:endParaRPr>
              <a:latin typeface="Oswald"/>
              <a:ea typeface="Oswald"/>
              <a:cs typeface="Oswald"/>
              <a:sym typeface="Oswald"/>
            </a:endParaRPr>
          </a:p>
          <a:p>
            <a:pPr indent="0" lvl="0" marL="0" rtl="0" algn="l">
              <a:spcBef>
                <a:spcPts val="1600"/>
              </a:spcBef>
              <a:spcAft>
                <a:spcPts val="1600"/>
              </a:spcAft>
              <a:buNone/>
            </a:pPr>
            <a:r>
              <a:t/>
            </a:r>
            <a:endParaRPr>
              <a:latin typeface="Oswald"/>
              <a:ea typeface="Oswald"/>
              <a:cs typeface="Oswald"/>
              <a:sym typeface="Oswald"/>
            </a:endParaRPr>
          </a:p>
        </p:txBody>
      </p:sp>
      <p:pic>
        <p:nvPicPr>
          <p:cNvPr descr="Výsledek obrázku pro PHOTOSHOP" id="220" name="Google Shape;220;p34"/>
          <p:cNvPicPr preferRelativeResize="0"/>
          <p:nvPr/>
        </p:nvPicPr>
        <p:blipFill>
          <a:blip r:embed="rId3">
            <a:alphaModFix/>
          </a:blip>
          <a:stretch>
            <a:fillRect/>
          </a:stretch>
        </p:blipFill>
        <p:spPr>
          <a:xfrm>
            <a:off x="2803575" y="2501650"/>
            <a:ext cx="2162175" cy="2110275"/>
          </a:xfrm>
          <a:prstGeom prst="rect">
            <a:avLst/>
          </a:prstGeom>
          <a:noFill/>
          <a:ln>
            <a:noFill/>
          </a:ln>
        </p:spPr>
      </p:pic>
      <p:pic>
        <p:nvPicPr>
          <p:cNvPr descr="Související obrázek" id="221" name="Google Shape;221;p34"/>
          <p:cNvPicPr preferRelativeResize="0"/>
          <p:nvPr/>
        </p:nvPicPr>
        <p:blipFill>
          <a:blip r:embed="rId4">
            <a:alphaModFix/>
          </a:blip>
          <a:stretch>
            <a:fillRect/>
          </a:stretch>
        </p:blipFill>
        <p:spPr>
          <a:xfrm>
            <a:off x="421725" y="2502377"/>
            <a:ext cx="2162175" cy="2108811"/>
          </a:xfrm>
          <a:prstGeom prst="rect">
            <a:avLst/>
          </a:prstGeom>
          <a:noFill/>
          <a:ln>
            <a:noFill/>
          </a:ln>
        </p:spPr>
      </p:pic>
      <p:pic>
        <p:nvPicPr>
          <p:cNvPr descr="Výsledek obrázku pro INDESIGN" id="222" name="Google Shape;222;p34"/>
          <p:cNvPicPr preferRelativeResize="0"/>
          <p:nvPr/>
        </p:nvPicPr>
        <p:blipFill>
          <a:blip r:embed="rId5">
            <a:alphaModFix/>
          </a:blip>
          <a:stretch>
            <a:fillRect/>
          </a:stretch>
        </p:blipFill>
        <p:spPr>
          <a:xfrm>
            <a:off x="5185425" y="2502375"/>
            <a:ext cx="2151863" cy="2108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Užitečné webové stránky</a:t>
            </a:r>
            <a:endParaRPr/>
          </a:p>
        </p:txBody>
      </p:sp>
      <p:sp>
        <p:nvSpPr>
          <p:cNvPr id="228" name="Google Shape;228;p35"/>
          <p:cNvSpPr txBox="1"/>
          <p:nvPr>
            <p:ph idx="1" type="body"/>
          </p:nvPr>
        </p:nvSpPr>
        <p:spPr>
          <a:xfrm>
            <a:off x="311700" y="1361050"/>
            <a:ext cx="3999900" cy="32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800">
                <a:latin typeface="Oswald"/>
                <a:ea typeface="Oswald"/>
                <a:cs typeface="Oswald"/>
                <a:sym typeface="Oswald"/>
              </a:rPr>
              <a:t>Fonty:</a:t>
            </a:r>
            <a:endParaRPr sz="1800">
              <a:latin typeface="Oswald"/>
              <a:ea typeface="Oswald"/>
              <a:cs typeface="Oswald"/>
              <a:sym typeface="Oswald"/>
            </a:endParaRPr>
          </a:p>
          <a:p>
            <a:pPr indent="0" lvl="0" marL="0" rtl="0" algn="l">
              <a:spcBef>
                <a:spcPts val="1600"/>
              </a:spcBef>
              <a:spcAft>
                <a:spcPts val="0"/>
              </a:spcAft>
              <a:buNone/>
            </a:pPr>
            <a:r>
              <a:rPr lang="cs">
                <a:latin typeface="Oswald"/>
                <a:ea typeface="Oswald"/>
                <a:cs typeface="Oswald"/>
                <a:sym typeface="Oswald"/>
              </a:rPr>
              <a:t>dafont</a:t>
            </a:r>
            <a:endParaRPr>
              <a:latin typeface="Oswald"/>
              <a:ea typeface="Oswald"/>
              <a:cs typeface="Oswald"/>
              <a:sym typeface="Oswald"/>
            </a:endParaRPr>
          </a:p>
          <a:p>
            <a:pPr indent="0" lvl="0" marL="0" rtl="0" algn="l">
              <a:spcBef>
                <a:spcPts val="1600"/>
              </a:spcBef>
              <a:spcAft>
                <a:spcPts val="1600"/>
              </a:spcAft>
              <a:buNone/>
            </a:pPr>
            <a:r>
              <a:rPr lang="cs">
                <a:latin typeface="Oswald"/>
                <a:ea typeface="Oswald"/>
                <a:cs typeface="Oswald"/>
                <a:sym typeface="Oswald"/>
              </a:rPr>
              <a:t>české fonty</a:t>
            </a:r>
            <a:endParaRPr>
              <a:latin typeface="Oswald"/>
              <a:ea typeface="Oswald"/>
              <a:cs typeface="Oswald"/>
              <a:sym typeface="Oswald"/>
            </a:endParaRPr>
          </a:p>
        </p:txBody>
      </p:sp>
      <p:sp>
        <p:nvSpPr>
          <p:cNvPr id="229" name="Google Shape;229;p35"/>
          <p:cNvSpPr txBox="1"/>
          <p:nvPr>
            <p:ph idx="2" type="body"/>
          </p:nvPr>
        </p:nvSpPr>
        <p:spPr>
          <a:xfrm>
            <a:off x="311700" y="3174900"/>
            <a:ext cx="3999900" cy="17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800">
                <a:latin typeface="Oswald"/>
                <a:ea typeface="Oswald"/>
                <a:cs typeface="Oswald"/>
                <a:sym typeface="Oswald"/>
              </a:rPr>
              <a:t>Vektorová grafika:</a:t>
            </a:r>
            <a:endParaRPr sz="1800">
              <a:latin typeface="Oswald"/>
              <a:ea typeface="Oswald"/>
              <a:cs typeface="Oswald"/>
              <a:sym typeface="Oswald"/>
            </a:endParaRPr>
          </a:p>
          <a:p>
            <a:pPr indent="0" lvl="0" marL="0" rtl="0" algn="l">
              <a:spcBef>
                <a:spcPts val="1600"/>
              </a:spcBef>
              <a:spcAft>
                <a:spcPts val="0"/>
              </a:spcAft>
              <a:buNone/>
            </a:pPr>
            <a:r>
              <a:rPr lang="cs">
                <a:latin typeface="Oswald"/>
                <a:ea typeface="Oswald"/>
                <a:cs typeface="Oswald"/>
                <a:sym typeface="Oswald"/>
              </a:rPr>
              <a:t>freepick</a:t>
            </a:r>
            <a:endParaRPr>
              <a:latin typeface="Oswald"/>
              <a:ea typeface="Oswald"/>
              <a:cs typeface="Oswald"/>
              <a:sym typeface="Oswald"/>
            </a:endParaRPr>
          </a:p>
          <a:p>
            <a:pPr indent="0" lvl="0" marL="0" rtl="0" algn="l">
              <a:spcBef>
                <a:spcPts val="1600"/>
              </a:spcBef>
              <a:spcAft>
                <a:spcPts val="1600"/>
              </a:spcAft>
              <a:buNone/>
            </a:pPr>
            <a:r>
              <a:rPr lang="cs">
                <a:latin typeface="Oswald"/>
                <a:ea typeface="Oswald"/>
                <a:cs typeface="Oswald"/>
                <a:sym typeface="Oswald"/>
              </a:rPr>
              <a:t>depositphotos</a:t>
            </a:r>
            <a:endParaRPr>
              <a:latin typeface="Oswald"/>
              <a:ea typeface="Oswald"/>
              <a:cs typeface="Oswald"/>
              <a:sym typeface="Oswald"/>
            </a:endParaRPr>
          </a:p>
        </p:txBody>
      </p:sp>
      <p:pic>
        <p:nvPicPr>
          <p:cNvPr id="230" name="Google Shape;230;p35"/>
          <p:cNvPicPr preferRelativeResize="0"/>
          <p:nvPr/>
        </p:nvPicPr>
        <p:blipFill>
          <a:blip r:embed="rId3">
            <a:alphaModFix/>
          </a:blip>
          <a:stretch>
            <a:fillRect/>
          </a:stretch>
        </p:blipFill>
        <p:spPr>
          <a:xfrm>
            <a:off x="4578850" y="2530125"/>
            <a:ext cx="3472025" cy="2454574"/>
          </a:xfrm>
          <a:prstGeom prst="rect">
            <a:avLst/>
          </a:prstGeom>
          <a:noFill/>
          <a:ln>
            <a:noFill/>
          </a:ln>
        </p:spPr>
      </p:pic>
      <p:pic>
        <p:nvPicPr>
          <p:cNvPr id="231" name="Google Shape;231;p35"/>
          <p:cNvPicPr preferRelativeResize="0"/>
          <p:nvPr/>
        </p:nvPicPr>
        <p:blipFill>
          <a:blip r:embed="rId4">
            <a:alphaModFix/>
          </a:blip>
          <a:stretch>
            <a:fillRect/>
          </a:stretch>
        </p:blipFill>
        <p:spPr>
          <a:xfrm>
            <a:off x="4578850" y="210600"/>
            <a:ext cx="3472025" cy="22789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On line </a:t>
            </a:r>
            <a:endParaRPr/>
          </a:p>
          <a:p>
            <a:pPr indent="0" lvl="0" marL="0" rtl="0" algn="l">
              <a:spcBef>
                <a:spcPts val="0"/>
              </a:spcBef>
              <a:spcAft>
                <a:spcPts val="0"/>
              </a:spcAft>
              <a:buNone/>
            </a:pPr>
            <a:r>
              <a:rPr lang="cs"/>
              <a:t>programy zdarma</a:t>
            </a:r>
            <a:endParaRPr/>
          </a:p>
        </p:txBody>
      </p:sp>
      <p:sp>
        <p:nvSpPr>
          <p:cNvPr id="237" name="Google Shape;237;p36"/>
          <p:cNvSpPr txBox="1"/>
          <p:nvPr>
            <p:ph idx="1" type="body"/>
          </p:nvPr>
        </p:nvSpPr>
        <p:spPr>
          <a:xfrm>
            <a:off x="311700" y="21430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a:latin typeface="Oswald"/>
                <a:ea typeface="Oswald"/>
                <a:cs typeface="Oswald"/>
                <a:sym typeface="Oswald"/>
              </a:rPr>
              <a:t>Canva</a:t>
            </a:r>
            <a:endParaRPr>
              <a:latin typeface="Oswald"/>
              <a:ea typeface="Oswald"/>
              <a:cs typeface="Oswald"/>
              <a:sym typeface="Oswald"/>
            </a:endParaRPr>
          </a:p>
        </p:txBody>
      </p:sp>
      <p:sp>
        <p:nvSpPr>
          <p:cNvPr id="238" name="Google Shape;238;p36"/>
          <p:cNvSpPr txBox="1"/>
          <p:nvPr>
            <p:ph idx="2" type="body"/>
          </p:nvPr>
        </p:nvSpPr>
        <p:spPr>
          <a:xfrm>
            <a:off x="311700" y="2819525"/>
            <a:ext cx="1657500" cy="1802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cs">
                <a:latin typeface="Oswald"/>
                <a:ea typeface="Oswald"/>
                <a:cs typeface="Oswald"/>
                <a:sym typeface="Oswald"/>
              </a:rPr>
              <a:t>PicMonkey</a:t>
            </a:r>
            <a:endParaRPr sz="1200">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100"/>
              <a:buFont typeface="Arial"/>
              <a:buNone/>
            </a:pPr>
            <a:r>
              <a:rPr lang="cs" sz="1200">
                <a:solidFill>
                  <a:srgbClr val="000000"/>
                </a:solidFill>
                <a:latin typeface="Arial"/>
                <a:ea typeface="Arial"/>
                <a:cs typeface="Arial"/>
                <a:sym typeface="Arial"/>
              </a:rPr>
              <a:t>		    </a:t>
            </a:r>
            <a:r>
              <a:rPr lang="cs">
                <a:latin typeface="Oswald"/>
                <a:ea typeface="Oswald"/>
                <a:cs typeface="Oswald"/>
                <a:sym typeface="Oswald"/>
              </a:rPr>
              <a:t>Pictochart</a:t>
            </a:r>
            <a:endParaRPr sz="1200">
              <a:solidFill>
                <a:srgbClr val="000000"/>
              </a:solidFill>
              <a:latin typeface="Arial"/>
              <a:ea typeface="Arial"/>
              <a:cs typeface="Arial"/>
              <a:sym typeface="Arial"/>
            </a:endParaRPr>
          </a:p>
          <a:p>
            <a:pPr indent="0" lvl="0" marL="0" rtl="0" algn="l">
              <a:spcBef>
                <a:spcPts val="1600"/>
              </a:spcBef>
              <a:spcAft>
                <a:spcPts val="1600"/>
              </a:spcAft>
              <a:buNone/>
            </a:pPr>
            <a:r>
              <a:t/>
            </a:r>
            <a:endParaRPr/>
          </a:p>
        </p:txBody>
      </p:sp>
      <p:pic>
        <p:nvPicPr>
          <p:cNvPr id="239" name="Google Shape;239;p36"/>
          <p:cNvPicPr preferRelativeResize="0"/>
          <p:nvPr/>
        </p:nvPicPr>
        <p:blipFill>
          <a:blip r:embed="rId3">
            <a:alphaModFix/>
          </a:blip>
          <a:stretch>
            <a:fillRect/>
          </a:stretch>
        </p:blipFill>
        <p:spPr>
          <a:xfrm>
            <a:off x="3184375" y="476925"/>
            <a:ext cx="5705104" cy="40332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Důležité nastavení pro tisk</a:t>
            </a:r>
            <a:endParaRPr/>
          </a:p>
        </p:txBody>
      </p:sp>
      <p:sp>
        <p:nvSpPr>
          <p:cNvPr id="245" name="Google Shape;245;p37"/>
          <p:cNvSpPr txBox="1"/>
          <p:nvPr>
            <p:ph idx="1" type="body"/>
          </p:nvPr>
        </p:nvSpPr>
        <p:spPr>
          <a:xfrm>
            <a:off x="311700" y="1071000"/>
            <a:ext cx="1440600" cy="3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latin typeface="Oswald"/>
                <a:ea typeface="Oswald"/>
                <a:cs typeface="Oswald"/>
                <a:sym typeface="Oswald"/>
              </a:rPr>
              <a:t>SPADÁVKA</a:t>
            </a:r>
            <a:endParaRPr>
              <a:latin typeface="Oswald"/>
              <a:ea typeface="Oswald"/>
              <a:cs typeface="Oswald"/>
              <a:sym typeface="Oswald"/>
            </a:endParaRPr>
          </a:p>
          <a:p>
            <a:pPr indent="0" lvl="0" marL="0" rtl="0" algn="l">
              <a:spcBef>
                <a:spcPts val="1600"/>
              </a:spcBef>
              <a:spcAft>
                <a:spcPts val="0"/>
              </a:spcAft>
              <a:buNone/>
            </a:pPr>
            <a:r>
              <a:t/>
            </a:r>
            <a:endParaRPr>
              <a:latin typeface="Oswald"/>
              <a:ea typeface="Oswald"/>
              <a:cs typeface="Oswald"/>
              <a:sym typeface="Oswald"/>
            </a:endParaRPr>
          </a:p>
          <a:p>
            <a:pPr indent="0" lvl="0" marL="0" rtl="0" algn="l">
              <a:spcBef>
                <a:spcPts val="1600"/>
              </a:spcBef>
              <a:spcAft>
                <a:spcPts val="0"/>
              </a:spcAft>
              <a:buNone/>
            </a:pPr>
            <a:r>
              <a:t/>
            </a:r>
            <a:endParaRPr>
              <a:latin typeface="Oswald"/>
              <a:ea typeface="Oswald"/>
              <a:cs typeface="Oswald"/>
              <a:sym typeface="Oswald"/>
            </a:endParaRPr>
          </a:p>
          <a:p>
            <a:pPr indent="0" lvl="0" marL="0" rtl="0" algn="l">
              <a:spcBef>
                <a:spcPts val="1600"/>
              </a:spcBef>
              <a:spcAft>
                <a:spcPts val="1600"/>
              </a:spcAft>
              <a:buNone/>
            </a:pPr>
            <a:r>
              <a:t/>
            </a:r>
            <a:endParaRPr>
              <a:latin typeface="Oswald"/>
              <a:ea typeface="Oswald"/>
              <a:cs typeface="Oswald"/>
              <a:sym typeface="Oswald"/>
            </a:endParaRPr>
          </a:p>
        </p:txBody>
      </p:sp>
      <p:sp>
        <p:nvSpPr>
          <p:cNvPr id="246" name="Google Shape;246;p37"/>
          <p:cNvSpPr txBox="1"/>
          <p:nvPr>
            <p:ph idx="2" type="body"/>
          </p:nvPr>
        </p:nvSpPr>
        <p:spPr>
          <a:xfrm>
            <a:off x="318225" y="1324200"/>
            <a:ext cx="24963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rgbClr val="000000"/>
              </a:buClr>
              <a:buSzPts val="1100"/>
              <a:buFont typeface="Arial"/>
              <a:buNone/>
            </a:pPr>
            <a:r>
              <a:rPr lang="cs" sz="1000">
                <a:solidFill>
                  <a:srgbClr val="FFFFFF"/>
                </a:solidFill>
                <a:highlight>
                  <a:schemeClr val="lt1"/>
                </a:highlight>
                <a:latin typeface="Oswald"/>
                <a:ea typeface="Oswald"/>
                <a:cs typeface="Oswald"/>
                <a:sym typeface="Oswald"/>
              </a:rPr>
              <a:t>Spadávka (též tisk na spad) je přesah dokumentu určeného pro </a:t>
            </a:r>
            <a:r>
              <a:rPr lang="cs" sz="1000">
                <a:solidFill>
                  <a:srgbClr val="FFFFFF"/>
                </a:solidFill>
                <a:highlight>
                  <a:schemeClr val="lt1"/>
                </a:highlight>
                <a:uFill>
                  <a:noFill/>
                </a:uFill>
                <a:latin typeface="Oswald"/>
                <a:ea typeface="Oswald"/>
                <a:cs typeface="Oswald"/>
                <a:sym typeface="Oswald"/>
                <a:hlinkClick r:id="rId3"/>
              </a:rPr>
              <a:t>tisk</a:t>
            </a:r>
            <a:r>
              <a:rPr lang="cs" sz="1000">
                <a:solidFill>
                  <a:srgbClr val="FFFFFF"/>
                </a:solidFill>
                <a:highlight>
                  <a:schemeClr val="lt1"/>
                </a:highlight>
                <a:latin typeface="Oswald"/>
                <a:ea typeface="Oswald"/>
                <a:cs typeface="Oswald"/>
                <a:sym typeface="Oswald"/>
              </a:rPr>
              <a:t>, který zamezí tomu, aby se </a:t>
            </a:r>
            <a:br>
              <a:rPr lang="cs" sz="1000">
                <a:solidFill>
                  <a:srgbClr val="FFFFFF"/>
                </a:solidFill>
                <a:highlight>
                  <a:schemeClr val="lt1"/>
                </a:highlight>
                <a:latin typeface="Oswald"/>
                <a:ea typeface="Oswald"/>
                <a:cs typeface="Oswald"/>
                <a:sym typeface="Oswald"/>
              </a:rPr>
            </a:br>
            <a:r>
              <a:rPr lang="cs" sz="1000">
                <a:solidFill>
                  <a:srgbClr val="FFFFFF"/>
                </a:solidFill>
                <a:highlight>
                  <a:schemeClr val="lt1"/>
                </a:highlight>
                <a:latin typeface="Oswald"/>
                <a:ea typeface="Oswald"/>
                <a:cs typeface="Oswald"/>
                <a:sym typeface="Oswald"/>
              </a:rPr>
              <a:t>u okraje objevil úzký proužek nepotištěné plochy. Spadávku je nutné použít pro všechny </a:t>
            </a:r>
            <a:r>
              <a:rPr lang="cs" sz="1000">
                <a:solidFill>
                  <a:srgbClr val="FFFFFF"/>
                </a:solidFill>
                <a:highlight>
                  <a:schemeClr val="lt1"/>
                </a:highlight>
                <a:uFill>
                  <a:noFill/>
                </a:uFill>
                <a:latin typeface="Oswald"/>
                <a:ea typeface="Oswald"/>
                <a:cs typeface="Oswald"/>
                <a:sym typeface="Oswald"/>
                <a:hlinkClick r:id="rId4"/>
              </a:rPr>
              <a:t>tiskoviny</a:t>
            </a:r>
            <a:r>
              <a:rPr lang="cs" sz="1000">
                <a:solidFill>
                  <a:srgbClr val="FFFFFF"/>
                </a:solidFill>
                <a:highlight>
                  <a:schemeClr val="lt1"/>
                </a:highlight>
                <a:latin typeface="Oswald"/>
                <a:ea typeface="Oswald"/>
                <a:cs typeface="Oswald"/>
                <a:sym typeface="Oswald"/>
              </a:rPr>
              <a:t>, kde má být barva až do kraje.</a:t>
            </a:r>
            <a:endParaRPr sz="1000">
              <a:solidFill>
                <a:srgbClr val="FFFFFF"/>
              </a:solidFill>
              <a:highlight>
                <a:schemeClr val="lt1"/>
              </a:highlight>
              <a:latin typeface="Oswald"/>
              <a:ea typeface="Oswald"/>
              <a:cs typeface="Oswald"/>
              <a:sym typeface="Oswald"/>
            </a:endParaRPr>
          </a:p>
          <a:p>
            <a:pPr indent="0" lvl="0" marL="0" rtl="0" algn="l">
              <a:spcBef>
                <a:spcPts val="600"/>
              </a:spcBef>
              <a:spcAft>
                <a:spcPts val="0"/>
              </a:spcAft>
              <a:buClr>
                <a:srgbClr val="000000"/>
              </a:buClr>
              <a:buSzPts val="1100"/>
              <a:buFont typeface="Arial"/>
              <a:buNone/>
            </a:pPr>
            <a:r>
              <a:rPr lang="cs" sz="1000">
                <a:solidFill>
                  <a:srgbClr val="FFFFFF"/>
                </a:solidFill>
                <a:highlight>
                  <a:schemeClr val="lt1"/>
                </a:highlight>
                <a:latin typeface="Oswald"/>
                <a:ea typeface="Oswald"/>
                <a:cs typeface="Oswald"/>
                <a:sym typeface="Oswald"/>
              </a:rPr>
              <a:t>Dokument obsahující spadávku se vždy tiskne na tiskový arch větší, než je zamýšlený rozměr výsledné tiskoviny, a musí obsahovat </a:t>
            </a:r>
            <a:r>
              <a:rPr lang="cs" sz="1000">
                <a:solidFill>
                  <a:srgbClr val="FFFFFF"/>
                </a:solidFill>
                <a:highlight>
                  <a:schemeClr val="lt1"/>
                </a:highlight>
                <a:uFill>
                  <a:noFill/>
                </a:uFill>
                <a:latin typeface="Oswald"/>
                <a:ea typeface="Oswald"/>
                <a:cs typeface="Oswald"/>
                <a:sym typeface="Oswald"/>
                <a:hlinkClick r:id="rId5"/>
              </a:rPr>
              <a:t>ořezové značky</a:t>
            </a:r>
            <a:r>
              <a:rPr lang="cs" sz="1000">
                <a:solidFill>
                  <a:srgbClr val="FFFFFF"/>
                </a:solidFill>
                <a:highlight>
                  <a:schemeClr val="lt1"/>
                </a:highlight>
                <a:latin typeface="Oswald"/>
                <a:ea typeface="Oswald"/>
                <a:cs typeface="Oswald"/>
                <a:sym typeface="Oswald"/>
              </a:rPr>
              <a:t>, dle kterých je při následném zpracování ořezán na požadovaný </a:t>
            </a:r>
            <a:r>
              <a:rPr lang="cs" sz="1000">
                <a:solidFill>
                  <a:srgbClr val="FFFFFF"/>
                </a:solidFill>
                <a:highlight>
                  <a:schemeClr val="lt1"/>
                </a:highlight>
                <a:uFill>
                  <a:noFill/>
                </a:uFill>
                <a:latin typeface="Oswald"/>
                <a:ea typeface="Oswald"/>
                <a:cs typeface="Oswald"/>
                <a:sym typeface="Oswald"/>
                <a:hlinkClick r:id="rId6"/>
              </a:rPr>
              <a:t>formát</a:t>
            </a:r>
            <a:r>
              <a:rPr lang="cs" sz="1000">
                <a:solidFill>
                  <a:srgbClr val="FFFFFF"/>
                </a:solidFill>
                <a:highlight>
                  <a:schemeClr val="lt1"/>
                </a:highlight>
                <a:latin typeface="Oswald"/>
                <a:ea typeface="Oswald"/>
                <a:cs typeface="Oswald"/>
                <a:sym typeface="Oswald"/>
              </a:rPr>
              <a:t>.</a:t>
            </a:r>
            <a:endParaRPr sz="1000">
              <a:solidFill>
                <a:srgbClr val="FFFFFF"/>
              </a:solidFill>
              <a:highlight>
                <a:schemeClr val="lt1"/>
              </a:highlight>
              <a:latin typeface="Oswald"/>
              <a:ea typeface="Oswald"/>
              <a:cs typeface="Oswald"/>
              <a:sym typeface="Oswald"/>
            </a:endParaRPr>
          </a:p>
          <a:p>
            <a:pPr indent="0" lvl="0" marL="0" rtl="0" algn="l">
              <a:spcBef>
                <a:spcPts val="600"/>
              </a:spcBef>
              <a:spcAft>
                <a:spcPts val="0"/>
              </a:spcAft>
              <a:buClr>
                <a:srgbClr val="000000"/>
              </a:buClr>
              <a:buSzPts val="1100"/>
              <a:buFont typeface="Arial"/>
              <a:buNone/>
            </a:pPr>
            <a:r>
              <a:rPr lang="cs" sz="1000">
                <a:solidFill>
                  <a:srgbClr val="FFFFFF"/>
                </a:solidFill>
                <a:highlight>
                  <a:schemeClr val="lt1"/>
                </a:highlight>
                <a:latin typeface="Oswald"/>
                <a:ea typeface="Oswald"/>
                <a:cs typeface="Oswald"/>
                <a:sym typeface="Oswald"/>
              </a:rPr>
              <a:t>Nepsaným standardem je spadávka 3 – 5 mm široká. V závislosti na použité technologii tisku </a:t>
            </a:r>
            <a:br>
              <a:rPr lang="cs" sz="1000">
                <a:solidFill>
                  <a:srgbClr val="FFFFFF"/>
                </a:solidFill>
                <a:highlight>
                  <a:schemeClr val="lt1"/>
                </a:highlight>
                <a:latin typeface="Oswald"/>
                <a:ea typeface="Oswald"/>
                <a:cs typeface="Oswald"/>
                <a:sym typeface="Oswald"/>
              </a:rPr>
            </a:br>
            <a:r>
              <a:rPr lang="cs" sz="1000">
                <a:solidFill>
                  <a:srgbClr val="FFFFFF"/>
                </a:solidFill>
                <a:highlight>
                  <a:schemeClr val="lt1"/>
                </a:highlight>
                <a:latin typeface="Oswald"/>
                <a:ea typeface="Oswald"/>
                <a:cs typeface="Oswald"/>
                <a:sym typeface="Oswald"/>
              </a:rPr>
              <a:t>a na dalším zpracování může být vyžadována spadávka i větší, nebo naopak menší.</a:t>
            </a:r>
            <a:endParaRPr sz="1000">
              <a:solidFill>
                <a:srgbClr val="FFFFFF"/>
              </a:solidFill>
              <a:highlight>
                <a:schemeClr val="lt1"/>
              </a:highlight>
              <a:latin typeface="Oswald"/>
              <a:ea typeface="Oswald"/>
              <a:cs typeface="Oswald"/>
              <a:sym typeface="Oswald"/>
            </a:endParaRPr>
          </a:p>
          <a:p>
            <a:pPr indent="0" lvl="0" marL="0" rtl="0" algn="l">
              <a:spcBef>
                <a:spcPts val="600"/>
              </a:spcBef>
              <a:spcAft>
                <a:spcPts val="1600"/>
              </a:spcAft>
              <a:buNone/>
            </a:pPr>
            <a:r>
              <a:t/>
            </a:r>
            <a:endParaRPr/>
          </a:p>
        </p:txBody>
      </p:sp>
      <p:sp>
        <p:nvSpPr>
          <p:cNvPr id="247" name="Google Shape;247;p37"/>
          <p:cNvSpPr txBox="1"/>
          <p:nvPr/>
        </p:nvSpPr>
        <p:spPr>
          <a:xfrm>
            <a:off x="3138825" y="1394575"/>
            <a:ext cx="2755800" cy="347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cs" sz="1000">
                <a:solidFill>
                  <a:srgbClr val="FFFFFF"/>
                </a:solidFill>
                <a:latin typeface="Oswald"/>
                <a:ea typeface="Oswald"/>
                <a:cs typeface="Oswald"/>
                <a:sym typeface="Oswald"/>
              </a:rPr>
              <a:t>Pro vzdálenost půl metru, což je přibližně vzdálenost pozorování novin, časopisů a letáků, je frekvence autotypického rastru 150 lpi nebo více. Při poměrně standardním požadavku nám vychází rozlišení obrázku 300 dpi.</a:t>
            </a:r>
            <a:endParaRPr sz="1000">
              <a:solidFill>
                <a:srgbClr val="FFFFFF"/>
              </a:solidFill>
              <a:latin typeface="Oswald"/>
              <a:ea typeface="Oswald"/>
              <a:cs typeface="Oswald"/>
              <a:sym typeface="Oswald"/>
            </a:endParaRPr>
          </a:p>
          <a:p>
            <a:pPr indent="0" lvl="0" marL="0" rtl="0" algn="l">
              <a:lnSpc>
                <a:spcPct val="100000"/>
              </a:lnSpc>
              <a:spcBef>
                <a:spcPts val="0"/>
              </a:spcBef>
              <a:spcAft>
                <a:spcPts val="0"/>
              </a:spcAft>
              <a:buNone/>
            </a:pPr>
            <a:r>
              <a:t/>
            </a:r>
            <a:endParaRPr sz="1000">
              <a:solidFill>
                <a:srgbClr val="FFFFFF"/>
              </a:solidFill>
              <a:latin typeface="Oswald"/>
              <a:ea typeface="Oswald"/>
              <a:cs typeface="Oswald"/>
              <a:sym typeface="Oswald"/>
            </a:endParaRPr>
          </a:p>
          <a:p>
            <a:pPr indent="0" lvl="0" marL="0" rtl="0" algn="l">
              <a:lnSpc>
                <a:spcPct val="100000"/>
              </a:lnSpc>
              <a:spcBef>
                <a:spcPts val="0"/>
              </a:spcBef>
              <a:spcAft>
                <a:spcPts val="0"/>
              </a:spcAft>
              <a:buNone/>
            </a:pPr>
            <a:r>
              <a:rPr lang="cs" sz="1000">
                <a:solidFill>
                  <a:srgbClr val="FFFFFF"/>
                </a:solidFill>
                <a:latin typeface="Oswald"/>
                <a:ea typeface="Oswald"/>
                <a:cs typeface="Oswald"/>
                <a:sym typeface="Oswald"/>
              </a:rPr>
              <a:t>Pro vzdálenost dva metry, což je pozorovací vzdálenost plakátů a jiných venkovních tiskovin, je frekvence rastru 75 lpi. Opět nám vychází rozlišení obrázků 150 dpi.</a:t>
            </a:r>
            <a:endParaRPr sz="1000">
              <a:solidFill>
                <a:srgbClr val="FFFFFF"/>
              </a:solidFill>
              <a:latin typeface="Oswald"/>
              <a:ea typeface="Oswald"/>
              <a:cs typeface="Oswald"/>
              <a:sym typeface="Oswald"/>
            </a:endParaRPr>
          </a:p>
          <a:p>
            <a:pPr indent="0" lvl="0" marL="0" rtl="0" algn="l">
              <a:lnSpc>
                <a:spcPct val="100000"/>
              </a:lnSpc>
              <a:spcBef>
                <a:spcPts val="0"/>
              </a:spcBef>
              <a:spcAft>
                <a:spcPts val="0"/>
              </a:spcAft>
              <a:buNone/>
            </a:pPr>
            <a:r>
              <a:rPr lang="cs" sz="1000">
                <a:solidFill>
                  <a:srgbClr val="FFFFFF"/>
                </a:solidFill>
                <a:latin typeface="Oswald"/>
                <a:ea typeface="Oswald"/>
                <a:cs typeface="Oswald"/>
                <a:sym typeface="Oswald"/>
              </a:rPr>
              <a:t>Pro vzdálenost 5 až 15 metrů, tedy billboardy, bigboardy a megaboardy, je frekvence rastru 40-12 lpi, tedy 80 až 25 dpi</a:t>
            </a:r>
            <a:endParaRPr sz="1000">
              <a:solidFill>
                <a:srgbClr val="FFFFFF"/>
              </a:solidFill>
              <a:latin typeface="Oswald"/>
              <a:ea typeface="Oswald"/>
              <a:cs typeface="Oswald"/>
              <a:sym typeface="Oswald"/>
            </a:endParaRPr>
          </a:p>
          <a:p>
            <a:pPr indent="0" lvl="0" marL="0" rtl="0" algn="l">
              <a:lnSpc>
                <a:spcPct val="100000"/>
              </a:lnSpc>
              <a:spcBef>
                <a:spcPts val="0"/>
              </a:spcBef>
              <a:spcAft>
                <a:spcPts val="0"/>
              </a:spcAft>
              <a:buNone/>
            </a:pPr>
            <a:r>
              <a:t/>
            </a:r>
            <a:endParaRPr sz="10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cs">
                <a:solidFill>
                  <a:schemeClr val="accent3"/>
                </a:solidFill>
                <a:latin typeface="Oswald"/>
                <a:ea typeface="Oswald"/>
                <a:cs typeface="Oswald"/>
                <a:sym typeface="Oswald"/>
              </a:rPr>
              <a:t>DPI</a:t>
            </a:r>
            <a:endParaRPr>
              <a:solidFill>
                <a:schemeClr val="accent3"/>
              </a:solidFill>
              <a:latin typeface="Oswald"/>
              <a:ea typeface="Oswald"/>
              <a:cs typeface="Oswald"/>
              <a:sym typeface="Oswald"/>
            </a:endParaRPr>
          </a:p>
          <a:p>
            <a:pPr indent="0" lvl="0" marL="0" rtl="0" algn="l">
              <a:lnSpc>
                <a:spcPct val="115000"/>
              </a:lnSpc>
              <a:spcBef>
                <a:spcPts val="1600"/>
              </a:spcBef>
              <a:spcAft>
                <a:spcPts val="0"/>
              </a:spcAft>
              <a:buNone/>
            </a:pPr>
            <a:r>
              <a:rPr lang="cs" sz="1000">
                <a:solidFill>
                  <a:schemeClr val="dk1"/>
                </a:solidFill>
                <a:highlight>
                  <a:schemeClr val="lt1"/>
                </a:highlight>
                <a:latin typeface="Oswald"/>
                <a:ea typeface="Oswald"/>
                <a:cs typeface="Oswald"/>
                <a:sym typeface="Oswald"/>
              </a:rPr>
              <a:t>Pochází z angličtiny, kde zastupuje spojení slov dots per inch, česky body na palec. Údaj uvádí počet obrazových bodů, pixelů, které se vejdou na jeden palec (1 palec = 2,54 cm). Hodnota 300 DPI tedy říká, že na délce 2,54 cm najdete 300 bodů. </a:t>
            </a:r>
            <a:endParaRPr sz="1000">
              <a:solidFill>
                <a:srgbClr val="FFFFFF"/>
              </a:solidFill>
              <a:latin typeface="Oswald"/>
              <a:ea typeface="Oswald"/>
              <a:cs typeface="Oswald"/>
              <a:sym typeface="Oswald"/>
            </a:endParaRPr>
          </a:p>
          <a:p>
            <a:pPr indent="0" lvl="0" marL="0" rtl="0" algn="l">
              <a:lnSpc>
                <a:spcPct val="100000"/>
              </a:lnSpc>
              <a:spcBef>
                <a:spcPts val="1600"/>
              </a:spcBef>
              <a:spcAft>
                <a:spcPts val="0"/>
              </a:spcAft>
              <a:buNone/>
            </a:pPr>
            <a:r>
              <a:t/>
            </a:r>
            <a:endParaRPr sz="1000">
              <a:solidFill>
                <a:srgbClr val="FFFFFF"/>
              </a:solidFill>
              <a:latin typeface="Oswald"/>
              <a:ea typeface="Oswald"/>
              <a:cs typeface="Oswald"/>
              <a:sym typeface="Oswald"/>
            </a:endParaRPr>
          </a:p>
          <a:p>
            <a:pPr indent="0" lvl="0" marL="0" rtl="0" algn="l">
              <a:lnSpc>
                <a:spcPct val="115000"/>
              </a:lnSpc>
              <a:spcBef>
                <a:spcPts val="0"/>
              </a:spcBef>
              <a:spcAft>
                <a:spcPts val="1600"/>
              </a:spcAft>
              <a:buClr>
                <a:srgbClr val="000000"/>
              </a:buClr>
              <a:buSzPts val="1100"/>
              <a:buFont typeface="Arial"/>
              <a:buNone/>
            </a:pPr>
            <a:r>
              <a:t/>
            </a:r>
            <a:endParaRPr>
              <a:solidFill>
                <a:schemeClr val="accent3"/>
              </a:solidFill>
              <a:latin typeface="Oswald"/>
              <a:ea typeface="Oswald"/>
              <a:cs typeface="Oswald"/>
              <a:sym typeface="Oswald"/>
            </a:endParaRPr>
          </a:p>
        </p:txBody>
      </p:sp>
      <p:sp>
        <p:nvSpPr>
          <p:cNvPr id="248" name="Google Shape;248;p37"/>
          <p:cNvSpPr txBox="1"/>
          <p:nvPr/>
        </p:nvSpPr>
        <p:spPr>
          <a:xfrm>
            <a:off x="6218925" y="1071000"/>
            <a:ext cx="1655700" cy="36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cs">
                <a:solidFill>
                  <a:schemeClr val="accent3"/>
                </a:solidFill>
                <a:latin typeface="Oswald"/>
                <a:ea typeface="Oswald"/>
                <a:cs typeface="Oswald"/>
                <a:sym typeface="Oswald"/>
              </a:rPr>
              <a:t>RGB / CMYK</a:t>
            </a:r>
            <a:endParaRPr sz="1000">
              <a:solidFill>
                <a:srgbClr val="FFFFFF"/>
              </a:solidFill>
              <a:highlight>
                <a:schemeClr val="lt1"/>
              </a:highlight>
              <a:latin typeface="Oswald"/>
              <a:ea typeface="Oswald"/>
              <a:cs typeface="Oswald"/>
              <a:sym typeface="Oswald"/>
            </a:endParaRPr>
          </a:p>
          <a:p>
            <a:pPr indent="0" lvl="0" marL="0" rtl="0" algn="l">
              <a:lnSpc>
                <a:spcPct val="115000"/>
              </a:lnSpc>
              <a:spcBef>
                <a:spcPts val="1600"/>
              </a:spcBef>
              <a:spcAft>
                <a:spcPts val="0"/>
              </a:spcAft>
              <a:buClr>
                <a:srgbClr val="000000"/>
              </a:buClr>
              <a:buSzPts val="1100"/>
              <a:buFont typeface="Arial"/>
              <a:buNone/>
            </a:pPr>
            <a:r>
              <a:t/>
            </a:r>
            <a:endParaRPr>
              <a:solidFill>
                <a:schemeClr val="accent3"/>
              </a:solidFill>
              <a:latin typeface="Oswald"/>
              <a:ea typeface="Oswald"/>
              <a:cs typeface="Oswald"/>
              <a:sym typeface="Oswald"/>
            </a:endParaRPr>
          </a:p>
          <a:p>
            <a:pPr indent="0" lvl="0" marL="0" rtl="0" algn="l">
              <a:spcBef>
                <a:spcPts val="1600"/>
              </a:spcBef>
              <a:spcAft>
                <a:spcPts val="0"/>
              </a:spcAft>
              <a:buNone/>
            </a:pPr>
            <a:r>
              <a:t/>
            </a:r>
            <a:endParaRPr>
              <a:latin typeface="Average"/>
              <a:ea typeface="Average"/>
              <a:cs typeface="Average"/>
              <a:sym typeface="Average"/>
            </a:endParaRPr>
          </a:p>
        </p:txBody>
      </p:sp>
      <p:sp>
        <p:nvSpPr>
          <p:cNvPr id="249" name="Google Shape;249;p37"/>
          <p:cNvSpPr txBox="1"/>
          <p:nvPr/>
        </p:nvSpPr>
        <p:spPr>
          <a:xfrm>
            <a:off x="3138825" y="1071000"/>
            <a:ext cx="1394100" cy="42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rgbClr val="000000"/>
              </a:buClr>
              <a:buSzPts val="1100"/>
              <a:buFont typeface="Arial"/>
              <a:buNone/>
            </a:pPr>
            <a:r>
              <a:rPr lang="cs">
                <a:solidFill>
                  <a:schemeClr val="accent3"/>
                </a:solidFill>
                <a:latin typeface="Oswald"/>
                <a:ea typeface="Oswald"/>
                <a:cs typeface="Oswald"/>
                <a:sym typeface="Oswald"/>
              </a:rPr>
              <a:t>ROZLIŠENÍ</a:t>
            </a:r>
            <a:endParaRPr>
              <a:latin typeface="Average"/>
              <a:ea typeface="Average"/>
              <a:cs typeface="Average"/>
              <a:sym typeface="Average"/>
            </a:endParaRPr>
          </a:p>
        </p:txBody>
      </p:sp>
      <p:sp>
        <p:nvSpPr>
          <p:cNvPr id="250" name="Google Shape;250;p37"/>
          <p:cNvSpPr txBox="1"/>
          <p:nvPr/>
        </p:nvSpPr>
        <p:spPr>
          <a:xfrm>
            <a:off x="6218925" y="1394575"/>
            <a:ext cx="24504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000">
                <a:solidFill>
                  <a:srgbClr val="FFFFFF"/>
                </a:solidFill>
                <a:highlight>
                  <a:schemeClr val="lt1"/>
                </a:highlight>
                <a:uFill>
                  <a:noFill/>
                </a:uFill>
                <a:latin typeface="Oswald"/>
                <a:ea typeface="Oswald"/>
                <a:cs typeface="Oswald"/>
                <a:sym typeface="Oswald"/>
                <a:hlinkClick r:id="rId7"/>
              </a:rPr>
              <a:t>Barevný model</a:t>
            </a:r>
            <a:r>
              <a:rPr lang="cs" sz="1000">
                <a:solidFill>
                  <a:srgbClr val="FFFFFF"/>
                </a:solidFill>
                <a:highlight>
                  <a:schemeClr val="lt1"/>
                </a:highlight>
                <a:latin typeface="Oswald"/>
                <a:ea typeface="Oswald"/>
                <a:cs typeface="Oswald"/>
                <a:sym typeface="Oswald"/>
              </a:rPr>
              <a:t> RGB neboli červená-zelená-modrá je </a:t>
            </a:r>
            <a:r>
              <a:rPr lang="cs" sz="1000">
                <a:solidFill>
                  <a:srgbClr val="FFFFFF"/>
                </a:solidFill>
                <a:highlight>
                  <a:schemeClr val="lt1"/>
                </a:highlight>
                <a:uFill>
                  <a:noFill/>
                </a:uFill>
                <a:latin typeface="Oswald"/>
                <a:ea typeface="Oswald"/>
                <a:cs typeface="Oswald"/>
                <a:sym typeface="Oswald"/>
                <a:hlinkClick r:id="rId8"/>
              </a:rPr>
              <a:t>aditivní způsob míchání barev</a:t>
            </a:r>
            <a:r>
              <a:rPr lang="cs" sz="1000">
                <a:solidFill>
                  <a:srgbClr val="FFFFFF"/>
                </a:solidFill>
                <a:highlight>
                  <a:schemeClr val="lt1"/>
                </a:highlight>
                <a:latin typeface="Oswald"/>
                <a:ea typeface="Oswald"/>
                <a:cs typeface="Oswald"/>
                <a:sym typeface="Oswald"/>
              </a:rPr>
              <a:t> používaný </a:t>
            </a:r>
            <a:br>
              <a:rPr lang="cs" sz="1000">
                <a:solidFill>
                  <a:srgbClr val="FFFFFF"/>
                </a:solidFill>
                <a:highlight>
                  <a:schemeClr val="lt1"/>
                </a:highlight>
                <a:latin typeface="Oswald"/>
                <a:ea typeface="Oswald"/>
                <a:cs typeface="Oswald"/>
                <a:sym typeface="Oswald"/>
              </a:rPr>
            </a:br>
            <a:r>
              <a:rPr lang="cs" sz="1000">
                <a:solidFill>
                  <a:srgbClr val="FFFFFF"/>
                </a:solidFill>
                <a:highlight>
                  <a:schemeClr val="lt1"/>
                </a:highlight>
                <a:latin typeface="Oswald"/>
                <a:ea typeface="Oswald"/>
                <a:cs typeface="Oswald"/>
                <a:sym typeface="Oswald"/>
              </a:rPr>
              <a:t>v barevných </a:t>
            </a:r>
            <a:r>
              <a:rPr lang="cs" sz="1000">
                <a:solidFill>
                  <a:srgbClr val="FFFFFF"/>
                </a:solidFill>
                <a:highlight>
                  <a:schemeClr val="lt1"/>
                </a:highlight>
                <a:uFill>
                  <a:noFill/>
                </a:uFill>
                <a:latin typeface="Oswald"/>
                <a:ea typeface="Oswald"/>
                <a:cs typeface="Oswald"/>
                <a:sym typeface="Oswald"/>
                <a:hlinkClick r:id="rId9"/>
              </a:rPr>
              <a:t>monitorech</a:t>
            </a:r>
            <a:r>
              <a:rPr lang="cs" sz="1000">
                <a:solidFill>
                  <a:srgbClr val="FFFFFF"/>
                </a:solidFill>
                <a:highlight>
                  <a:schemeClr val="lt1"/>
                </a:highlight>
                <a:latin typeface="Oswald"/>
                <a:ea typeface="Oswald"/>
                <a:cs typeface="Oswald"/>
                <a:sym typeface="Oswald"/>
              </a:rPr>
              <a:t> a </a:t>
            </a:r>
            <a:r>
              <a:rPr lang="cs" sz="1000">
                <a:solidFill>
                  <a:srgbClr val="FFFFFF"/>
                </a:solidFill>
                <a:highlight>
                  <a:schemeClr val="lt1"/>
                </a:highlight>
                <a:uFill>
                  <a:noFill/>
                </a:uFill>
                <a:latin typeface="Oswald"/>
                <a:ea typeface="Oswald"/>
                <a:cs typeface="Oswald"/>
                <a:sym typeface="Oswald"/>
                <a:hlinkClick r:id="rId10"/>
              </a:rPr>
              <a:t>projektorech</a:t>
            </a:r>
            <a:r>
              <a:rPr lang="cs" sz="1000">
                <a:solidFill>
                  <a:srgbClr val="FFFFFF"/>
                </a:solidFill>
                <a:highlight>
                  <a:schemeClr val="lt1"/>
                </a:highlight>
                <a:latin typeface="Oswald"/>
                <a:ea typeface="Oswald"/>
                <a:cs typeface="Oswald"/>
                <a:sym typeface="Oswald"/>
              </a:rPr>
              <a:t> (jde </a:t>
            </a:r>
            <a:br>
              <a:rPr lang="cs" sz="1000">
                <a:solidFill>
                  <a:srgbClr val="FFFFFF"/>
                </a:solidFill>
                <a:highlight>
                  <a:schemeClr val="lt1"/>
                </a:highlight>
                <a:latin typeface="Oswald"/>
                <a:ea typeface="Oswald"/>
                <a:cs typeface="Oswald"/>
                <a:sym typeface="Oswald"/>
              </a:rPr>
            </a:br>
            <a:r>
              <a:rPr lang="cs" sz="1000">
                <a:solidFill>
                  <a:srgbClr val="FFFFFF"/>
                </a:solidFill>
                <a:highlight>
                  <a:schemeClr val="lt1"/>
                </a:highlight>
                <a:latin typeface="Oswald"/>
                <a:ea typeface="Oswald"/>
                <a:cs typeface="Oswald"/>
                <a:sym typeface="Oswald"/>
              </a:rPr>
              <a:t>o míchání vyzařovaného světla), tudíž nepotřebuje vnější světlo (monitor zobrazuje</a:t>
            </a:r>
            <a:br>
              <a:rPr lang="cs" sz="1000">
                <a:solidFill>
                  <a:srgbClr val="FFFFFF"/>
                </a:solidFill>
                <a:highlight>
                  <a:schemeClr val="lt1"/>
                </a:highlight>
                <a:latin typeface="Oswald"/>
                <a:ea typeface="Oswald"/>
                <a:cs typeface="Oswald"/>
                <a:sym typeface="Oswald"/>
              </a:rPr>
            </a:br>
            <a:r>
              <a:rPr lang="cs" sz="1000">
                <a:solidFill>
                  <a:srgbClr val="FFFFFF"/>
                </a:solidFill>
                <a:highlight>
                  <a:schemeClr val="lt1"/>
                </a:highlight>
                <a:latin typeface="Oswald"/>
                <a:ea typeface="Oswald"/>
                <a:cs typeface="Oswald"/>
                <a:sym typeface="Oswald"/>
              </a:rPr>
              <a:t>i v naprosté tmě) na rozdíl např. od </a:t>
            </a:r>
            <a:r>
              <a:rPr lang="cs" sz="1000">
                <a:solidFill>
                  <a:srgbClr val="FFFFFF"/>
                </a:solidFill>
                <a:highlight>
                  <a:schemeClr val="lt1"/>
                </a:highlight>
                <a:uFill>
                  <a:noFill/>
                </a:uFill>
                <a:latin typeface="Oswald"/>
                <a:ea typeface="Oswald"/>
                <a:cs typeface="Oswald"/>
                <a:sym typeface="Oswald"/>
                <a:hlinkClick r:id="rId11"/>
              </a:rPr>
              <a:t>CMYK</a:t>
            </a:r>
            <a:r>
              <a:rPr lang="cs" sz="1000">
                <a:solidFill>
                  <a:srgbClr val="FFFFFF"/>
                </a:solidFill>
                <a:highlight>
                  <a:schemeClr val="lt1"/>
                </a:highlight>
                <a:latin typeface="Oswald"/>
                <a:ea typeface="Oswald"/>
                <a:cs typeface="Oswald"/>
                <a:sym typeface="Oswald"/>
              </a:rPr>
              <a:t> modelu.</a:t>
            </a:r>
            <a:endParaRPr sz="1000">
              <a:solidFill>
                <a:srgbClr val="FFFFFF"/>
              </a:solidFill>
              <a:highlight>
                <a:schemeClr val="lt1"/>
              </a:highlight>
              <a:latin typeface="Oswald"/>
              <a:ea typeface="Oswald"/>
              <a:cs typeface="Oswald"/>
              <a:sym typeface="Oswald"/>
            </a:endParaRPr>
          </a:p>
          <a:p>
            <a:pPr indent="0" lvl="0" marL="0" rtl="0" algn="l">
              <a:spcBef>
                <a:spcPts val="0"/>
              </a:spcBef>
              <a:spcAft>
                <a:spcPts val="0"/>
              </a:spcAft>
              <a:buNone/>
            </a:pPr>
            <a:r>
              <a:t/>
            </a:r>
            <a:endParaRPr sz="1000">
              <a:solidFill>
                <a:srgbClr val="FFFFFF"/>
              </a:solidFill>
              <a:highlight>
                <a:schemeClr val="lt1"/>
              </a:highlight>
              <a:latin typeface="Oswald"/>
              <a:ea typeface="Oswald"/>
              <a:cs typeface="Oswald"/>
              <a:sym typeface="Oswald"/>
            </a:endParaRPr>
          </a:p>
          <a:p>
            <a:pPr indent="0" lvl="0" marL="0" rtl="0" algn="l">
              <a:lnSpc>
                <a:spcPct val="115000"/>
              </a:lnSpc>
              <a:spcBef>
                <a:spcPts val="600"/>
              </a:spcBef>
              <a:spcAft>
                <a:spcPts val="0"/>
              </a:spcAft>
              <a:buClr>
                <a:srgbClr val="000000"/>
              </a:buClr>
              <a:buSzPts val="1100"/>
              <a:buFont typeface="Arial"/>
              <a:buNone/>
            </a:pPr>
            <a:r>
              <a:rPr lang="cs" sz="1000">
                <a:solidFill>
                  <a:srgbClr val="FFFFFF"/>
                </a:solidFill>
                <a:highlight>
                  <a:schemeClr val="lt1"/>
                </a:highlight>
                <a:latin typeface="Oswald"/>
                <a:ea typeface="Oswald"/>
                <a:cs typeface="Oswald"/>
                <a:sym typeface="Oswald"/>
              </a:rPr>
              <a:t>CMYK se používá především u reprodukčních zařízení, která barvy tvoří mícháním </a:t>
            </a:r>
            <a:r>
              <a:rPr lang="cs" sz="1000">
                <a:solidFill>
                  <a:srgbClr val="FFFFFF"/>
                </a:solidFill>
                <a:highlight>
                  <a:schemeClr val="lt1"/>
                </a:highlight>
                <a:uFill>
                  <a:noFill/>
                </a:uFill>
                <a:latin typeface="Oswald"/>
                <a:ea typeface="Oswald"/>
                <a:cs typeface="Oswald"/>
                <a:sym typeface="Oswald"/>
                <a:hlinkClick r:id="rId12"/>
              </a:rPr>
              <a:t>pigmentů</a:t>
            </a:r>
            <a:r>
              <a:rPr lang="cs" sz="1000">
                <a:solidFill>
                  <a:srgbClr val="FFFFFF"/>
                </a:solidFill>
                <a:highlight>
                  <a:schemeClr val="lt1"/>
                </a:highlight>
                <a:latin typeface="Oswald"/>
                <a:ea typeface="Oswald"/>
                <a:cs typeface="Oswald"/>
                <a:sym typeface="Oswald"/>
              </a:rPr>
              <a:t> (např. </a:t>
            </a:r>
            <a:r>
              <a:rPr lang="cs" sz="1000">
                <a:solidFill>
                  <a:srgbClr val="FFFFFF"/>
                </a:solidFill>
                <a:highlight>
                  <a:schemeClr val="lt1"/>
                </a:highlight>
                <a:uFill>
                  <a:noFill/>
                </a:uFill>
                <a:latin typeface="Oswald"/>
                <a:ea typeface="Oswald"/>
                <a:cs typeface="Oswald"/>
                <a:sym typeface="Oswald"/>
                <a:hlinkClick r:id="rId13"/>
              </a:rPr>
              <a:t>inkoustová tiskárna</a:t>
            </a:r>
            <a:r>
              <a:rPr lang="cs" sz="1000">
                <a:solidFill>
                  <a:srgbClr val="FFFFFF"/>
                </a:solidFill>
                <a:highlight>
                  <a:schemeClr val="lt1"/>
                </a:highlight>
                <a:latin typeface="Oswald"/>
                <a:ea typeface="Oswald"/>
                <a:cs typeface="Oswald"/>
                <a:sym typeface="Oswald"/>
              </a:rPr>
              <a:t>). Model obsahuje čtyři základní barvy:</a:t>
            </a:r>
            <a:endParaRPr sz="1000">
              <a:solidFill>
                <a:srgbClr val="FFFFFF"/>
              </a:solidFill>
              <a:highlight>
                <a:schemeClr val="lt1"/>
              </a:highlight>
              <a:latin typeface="Oswald"/>
              <a:ea typeface="Oswald"/>
              <a:cs typeface="Oswald"/>
              <a:sym typeface="Oswald"/>
            </a:endParaRPr>
          </a:p>
          <a:p>
            <a:pPr indent="-292100" lvl="0" marL="685800" rtl="0" algn="l">
              <a:lnSpc>
                <a:spcPct val="115000"/>
              </a:lnSpc>
              <a:spcBef>
                <a:spcPts val="600"/>
              </a:spcBef>
              <a:spcAft>
                <a:spcPts val="0"/>
              </a:spcAft>
              <a:buClr>
                <a:srgbClr val="FFFFFF"/>
              </a:buClr>
              <a:buSzPts val="1000"/>
              <a:buChar char="●"/>
            </a:pPr>
            <a:r>
              <a:rPr lang="cs" sz="1000">
                <a:solidFill>
                  <a:srgbClr val="FFFFFF"/>
                </a:solidFill>
                <a:highlight>
                  <a:schemeClr val="lt1"/>
                </a:highlight>
                <a:latin typeface="Oswald"/>
                <a:ea typeface="Oswald"/>
                <a:cs typeface="Oswald"/>
                <a:sym typeface="Oswald"/>
              </a:rPr>
              <a:t>azurovou (</a:t>
            </a:r>
            <a:r>
              <a:rPr i="1" lang="cs" sz="1000">
                <a:solidFill>
                  <a:srgbClr val="FFFFFF"/>
                </a:solidFill>
                <a:highlight>
                  <a:schemeClr val="lt1"/>
                </a:highlight>
                <a:uFill>
                  <a:noFill/>
                </a:uFill>
                <a:latin typeface="Oswald"/>
                <a:ea typeface="Oswald"/>
                <a:cs typeface="Oswald"/>
                <a:sym typeface="Oswald"/>
                <a:hlinkClick r:id="rId14"/>
              </a:rPr>
              <a:t>Cyan</a:t>
            </a:r>
            <a:r>
              <a:rPr lang="cs" sz="1000">
                <a:solidFill>
                  <a:srgbClr val="FFFFFF"/>
                </a:solidFill>
                <a:highlight>
                  <a:schemeClr val="lt1"/>
                </a:highlight>
                <a:latin typeface="Oswald"/>
                <a:ea typeface="Oswald"/>
                <a:cs typeface="Oswald"/>
                <a:sym typeface="Oswald"/>
              </a:rPr>
              <a:t>);</a:t>
            </a:r>
            <a:endParaRPr sz="1000">
              <a:solidFill>
                <a:srgbClr val="FFFFFF"/>
              </a:solidFill>
              <a:highlight>
                <a:schemeClr val="lt1"/>
              </a:highlight>
              <a:latin typeface="Oswald"/>
              <a:ea typeface="Oswald"/>
              <a:cs typeface="Oswald"/>
              <a:sym typeface="Oswald"/>
            </a:endParaRPr>
          </a:p>
          <a:p>
            <a:pPr indent="-292100" lvl="0" marL="685800" rtl="0" algn="l">
              <a:lnSpc>
                <a:spcPct val="115000"/>
              </a:lnSpc>
              <a:spcBef>
                <a:spcPts val="0"/>
              </a:spcBef>
              <a:spcAft>
                <a:spcPts val="0"/>
              </a:spcAft>
              <a:buClr>
                <a:srgbClr val="FFFFFF"/>
              </a:buClr>
              <a:buSzPts val="1000"/>
              <a:buChar char="●"/>
            </a:pPr>
            <a:r>
              <a:rPr lang="cs" sz="1000">
                <a:solidFill>
                  <a:srgbClr val="FFFFFF"/>
                </a:solidFill>
                <a:highlight>
                  <a:schemeClr val="lt1"/>
                </a:highlight>
                <a:latin typeface="Oswald"/>
                <a:ea typeface="Oswald"/>
                <a:cs typeface="Oswald"/>
                <a:sym typeface="Oswald"/>
              </a:rPr>
              <a:t>purpurovou (</a:t>
            </a:r>
            <a:r>
              <a:rPr i="1" lang="cs" sz="1000">
                <a:solidFill>
                  <a:srgbClr val="FFFFFF"/>
                </a:solidFill>
                <a:highlight>
                  <a:schemeClr val="lt1"/>
                </a:highlight>
                <a:uFill>
                  <a:noFill/>
                </a:uFill>
                <a:latin typeface="Oswald"/>
                <a:ea typeface="Oswald"/>
                <a:cs typeface="Oswald"/>
                <a:sym typeface="Oswald"/>
                <a:hlinkClick r:id="rId15"/>
              </a:rPr>
              <a:t>Magenta</a:t>
            </a:r>
            <a:r>
              <a:rPr lang="cs" sz="1000">
                <a:solidFill>
                  <a:srgbClr val="FFFFFF"/>
                </a:solidFill>
                <a:highlight>
                  <a:schemeClr val="lt1"/>
                </a:highlight>
                <a:latin typeface="Oswald"/>
                <a:ea typeface="Oswald"/>
                <a:cs typeface="Oswald"/>
                <a:sym typeface="Oswald"/>
              </a:rPr>
              <a:t>);</a:t>
            </a:r>
            <a:endParaRPr sz="1000">
              <a:solidFill>
                <a:srgbClr val="FFFFFF"/>
              </a:solidFill>
              <a:highlight>
                <a:schemeClr val="lt1"/>
              </a:highlight>
              <a:latin typeface="Oswald"/>
              <a:ea typeface="Oswald"/>
              <a:cs typeface="Oswald"/>
              <a:sym typeface="Oswald"/>
            </a:endParaRPr>
          </a:p>
          <a:p>
            <a:pPr indent="-292100" lvl="0" marL="685800" rtl="0" algn="l">
              <a:lnSpc>
                <a:spcPct val="115000"/>
              </a:lnSpc>
              <a:spcBef>
                <a:spcPts val="0"/>
              </a:spcBef>
              <a:spcAft>
                <a:spcPts val="0"/>
              </a:spcAft>
              <a:buClr>
                <a:srgbClr val="FFFFFF"/>
              </a:buClr>
              <a:buSzPts val="1000"/>
              <a:buChar char="●"/>
            </a:pPr>
            <a:r>
              <a:rPr lang="cs" sz="1000">
                <a:solidFill>
                  <a:srgbClr val="FFFFFF"/>
                </a:solidFill>
                <a:highlight>
                  <a:schemeClr val="lt1"/>
                </a:highlight>
                <a:latin typeface="Oswald"/>
                <a:ea typeface="Oswald"/>
                <a:cs typeface="Oswald"/>
                <a:sym typeface="Oswald"/>
              </a:rPr>
              <a:t>žlutou (</a:t>
            </a:r>
            <a:r>
              <a:rPr i="1" lang="cs" sz="1000">
                <a:solidFill>
                  <a:srgbClr val="FFFFFF"/>
                </a:solidFill>
                <a:highlight>
                  <a:schemeClr val="lt1"/>
                </a:highlight>
                <a:uFill>
                  <a:noFill/>
                </a:uFill>
                <a:latin typeface="Oswald"/>
                <a:ea typeface="Oswald"/>
                <a:cs typeface="Oswald"/>
                <a:sym typeface="Oswald"/>
                <a:hlinkClick r:id="rId16"/>
              </a:rPr>
              <a:t>Yellow</a:t>
            </a:r>
            <a:r>
              <a:rPr i="1" lang="cs" sz="1000">
                <a:solidFill>
                  <a:srgbClr val="FFFFFF"/>
                </a:solidFill>
                <a:highlight>
                  <a:schemeClr val="lt1"/>
                </a:highlight>
                <a:latin typeface="Oswald"/>
                <a:ea typeface="Oswald"/>
                <a:cs typeface="Oswald"/>
                <a:sym typeface="Oswald"/>
              </a:rPr>
              <a:t>);</a:t>
            </a:r>
            <a:endParaRPr i="1" sz="1000">
              <a:solidFill>
                <a:srgbClr val="FFFFFF"/>
              </a:solidFill>
              <a:highlight>
                <a:schemeClr val="lt1"/>
              </a:highlight>
              <a:latin typeface="Oswald"/>
              <a:ea typeface="Oswald"/>
              <a:cs typeface="Oswald"/>
              <a:sym typeface="Oswald"/>
            </a:endParaRPr>
          </a:p>
          <a:p>
            <a:pPr indent="-292100" lvl="0" marL="685800" rtl="0" algn="l">
              <a:lnSpc>
                <a:spcPct val="115000"/>
              </a:lnSpc>
              <a:spcBef>
                <a:spcPts val="0"/>
              </a:spcBef>
              <a:spcAft>
                <a:spcPts val="0"/>
              </a:spcAft>
              <a:buClr>
                <a:srgbClr val="FFFFFF"/>
              </a:buClr>
              <a:buSzPts val="1000"/>
              <a:buChar char="●"/>
            </a:pPr>
            <a:r>
              <a:rPr lang="cs" sz="1000">
                <a:solidFill>
                  <a:srgbClr val="FFFFFF"/>
                </a:solidFill>
                <a:highlight>
                  <a:schemeClr val="lt1"/>
                </a:highlight>
                <a:latin typeface="Oswald"/>
                <a:ea typeface="Oswald"/>
                <a:cs typeface="Oswald"/>
                <a:sym typeface="Oswald"/>
              </a:rPr>
              <a:t>černou (</a:t>
            </a:r>
            <a:r>
              <a:rPr i="1" lang="cs" sz="1000">
                <a:solidFill>
                  <a:srgbClr val="FFFFFF"/>
                </a:solidFill>
                <a:highlight>
                  <a:schemeClr val="lt1"/>
                </a:highlight>
                <a:latin typeface="Oswald"/>
                <a:ea typeface="Oswald"/>
                <a:cs typeface="Oswald"/>
                <a:sym typeface="Oswald"/>
              </a:rPr>
              <a:t>Key</a:t>
            </a:r>
            <a:r>
              <a:rPr lang="cs" sz="1000">
                <a:solidFill>
                  <a:srgbClr val="FFFFFF"/>
                </a:solidFill>
                <a:highlight>
                  <a:schemeClr val="lt1"/>
                </a:highlight>
                <a:latin typeface="Oswald"/>
                <a:ea typeface="Oswald"/>
                <a:cs typeface="Oswald"/>
                <a:sym typeface="Oswald"/>
              </a:rPr>
              <a:t>, případně </a:t>
            </a:r>
            <a:r>
              <a:rPr lang="cs" sz="1000">
                <a:solidFill>
                  <a:srgbClr val="FFFFFF"/>
                </a:solidFill>
                <a:highlight>
                  <a:schemeClr val="lt1"/>
                </a:highlight>
                <a:uFill>
                  <a:noFill/>
                </a:uFill>
                <a:latin typeface="Oswald"/>
                <a:ea typeface="Oswald"/>
                <a:cs typeface="Oswald"/>
                <a:sym typeface="Oswald"/>
                <a:hlinkClick r:id="rId17"/>
              </a:rPr>
              <a:t>blacK</a:t>
            </a:r>
            <a:r>
              <a:rPr lang="cs" sz="1000">
                <a:solidFill>
                  <a:srgbClr val="FFFFFF"/>
                </a:solidFill>
                <a:highlight>
                  <a:schemeClr val="lt1"/>
                </a:highlight>
                <a:latin typeface="Oswald"/>
                <a:ea typeface="Oswald"/>
                <a:cs typeface="Oswald"/>
                <a:sym typeface="Oswald"/>
              </a:rPr>
              <a:t>)</a:t>
            </a:r>
            <a:endParaRPr sz="1000">
              <a:solidFill>
                <a:srgbClr val="FFFFFF"/>
              </a:solidFill>
              <a:highlight>
                <a:schemeClr val="lt1"/>
              </a:highlight>
              <a:latin typeface="Oswald"/>
              <a:ea typeface="Oswald"/>
              <a:cs typeface="Oswald"/>
              <a:sym typeface="Oswald"/>
            </a:endParaRPr>
          </a:p>
          <a:p>
            <a:pPr indent="0" lvl="0" marL="0" rtl="0" algn="l">
              <a:spcBef>
                <a:spcPts val="100"/>
              </a:spcBef>
              <a:spcAft>
                <a:spcPts val="0"/>
              </a:spcAft>
              <a:buNone/>
            </a:pPr>
            <a:r>
              <a:t/>
            </a:r>
            <a:endParaRPr sz="1000">
              <a:solidFill>
                <a:srgbClr val="FFFFFF"/>
              </a:solidFill>
              <a:highlight>
                <a:schemeClr val="lt1"/>
              </a:highlight>
              <a:latin typeface="Oswald"/>
              <a:ea typeface="Oswald"/>
              <a:cs typeface="Oswald"/>
              <a:sym typeface="Oswald"/>
            </a:endParaRPr>
          </a:p>
          <a:p>
            <a:pPr indent="0" lvl="0" marL="0" rtl="0" algn="l">
              <a:spcBef>
                <a:spcPts val="0"/>
              </a:spcBef>
              <a:spcAft>
                <a:spcPts val="0"/>
              </a:spcAft>
              <a:buNone/>
            </a:pPr>
            <a:r>
              <a:t/>
            </a:r>
            <a:endParaRPr sz="1000">
              <a:solidFill>
                <a:srgbClr val="FFFFFF"/>
              </a:solidFill>
              <a:highlight>
                <a:schemeClr val="lt1"/>
              </a:highlight>
              <a:latin typeface="Oswald"/>
              <a:ea typeface="Oswald"/>
              <a:cs typeface="Oswald"/>
              <a:sym typeface="Oswa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descr="spadávka a ochranná zóna při tisku" id="255" name="Google Shape;255;p38" title="spadávka a ochranná zóna při tisku"/>
          <p:cNvPicPr preferRelativeResize="0"/>
          <p:nvPr/>
        </p:nvPicPr>
        <p:blipFill>
          <a:blip r:embed="rId3">
            <a:alphaModFix/>
          </a:blip>
          <a:stretch>
            <a:fillRect/>
          </a:stretch>
        </p:blipFill>
        <p:spPr>
          <a:xfrm>
            <a:off x="699213" y="159650"/>
            <a:ext cx="7745574" cy="48241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311700" y="445025"/>
            <a:ext cx="8516100" cy="7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Umístění do Mock upů    </a:t>
            </a:r>
            <a:r>
              <a:rPr lang="cs" sz="1000"/>
              <a:t>https://www.freepik.com/free-psd/mockup</a:t>
            </a:r>
            <a:endParaRPr sz="1000"/>
          </a:p>
        </p:txBody>
      </p:sp>
      <p:pic>
        <p:nvPicPr>
          <p:cNvPr descr="Výsledek obrázku pro mock up" id="261" name="Google Shape;261;p39"/>
          <p:cNvPicPr preferRelativeResize="0"/>
          <p:nvPr/>
        </p:nvPicPr>
        <p:blipFill>
          <a:blip r:embed="rId3">
            <a:alphaModFix/>
          </a:blip>
          <a:stretch>
            <a:fillRect/>
          </a:stretch>
        </p:blipFill>
        <p:spPr>
          <a:xfrm>
            <a:off x="311700" y="1487325"/>
            <a:ext cx="4289051" cy="3215201"/>
          </a:xfrm>
          <a:prstGeom prst="rect">
            <a:avLst/>
          </a:prstGeom>
          <a:noFill/>
          <a:ln>
            <a:noFill/>
          </a:ln>
        </p:spPr>
      </p:pic>
      <p:pic>
        <p:nvPicPr>
          <p:cNvPr descr="Výsledek obrázku pro mock up" id="262" name="Google Shape;262;p39"/>
          <p:cNvPicPr preferRelativeResize="0"/>
          <p:nvPr/>
        </p:nvPicPr>
        <p:blipFill>
          <a:blip r:embed="rId4">
            <a:alphaModFix/>
          </a:blip>
          <a:stretch>
            <a:fillRect/>
          </a:stretch>
        </p:blipFill>
        <p:spPr>
          <a:xfrm>
            <a:off x="4792450" y="1487325"/>
            <a:ext cx="4102350" cy="3215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311700" y="3130550"/>
            <a:ext cx="8520600" cy="165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Děkuji za pozornost</a:t>
            </a:r>
            <a:endParaRPr/>
          </a:p>
          <a:p>
            <a:pPr indent="0" lvl="0" marL="0" rtl="0" algn="l">
              <a:spcBef>
                <a:spcPts val="0"/>
              </a:spcBef>
              <a:spcAft>
                <a:spcPts val="0"/>
              </a:spcAft>
              <a:buNone/>
            </a:pPr>
            <a:r>
              <a:t/>
            </a:r>
            <a:endParaRPr/>
          </a:p>
          <a:p>
            <a:pPr indent="0" lvl="0" marL="0" rtl="0" algn="l">
              <a:spcBef>
                <a:spcPts val="0"/>
              </a:spcBef>
              <a:spcAft>
                <a:spcPts val="0"/>
              </a:spcAft>
              <a:buNone/>
            </a:pPr>
            <a:r>
              <a:rPr lang="cs" sz="1200"/>
              <a:t>Mgr. Radka Veverková</a:t>
            </a:r>
            <a:endParaRPr sz="1200"/>
          </a:p>
          <a:p>
            <a:pPr indent="0" lvl="0" marL="0" rtl="0" algn="l">
              <a:spcBef>
                <a:spcPts val="0"/>
              </a:spcBef>
              <a:spcAft>
                <a:spcPts val="0"/>
              </a:spcAft>
              <a:buNone/>
            </a:pPr>
            <a:r>
              <a:rPr lang="cs" sz="1200"/>
              <a:t>radka.veverkova@gmail.com</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Inspirace, ne kopírování</a:t>
            </a:r>
            <a:endParaRPr/>
          </a:p>
        </p:txBody>
      </p:sp>
      <p:sp>
        <p:nvSpPr>
          <p:cNvPr id="77" name="Google Shape;77;p15"/>
          <p:cNvSpPr txBox="1"/>
          <p:nvPr>
            <p:ph idx="1" type="body"/>
          </p:nvPr>
        </p:nvSpPr>
        <p:spPr>
          <a:xfrm>
            <a:off x="311700" y="1403900"/>
            <a:ext cx="3378300" cy="316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100">
                <a:solidFill>
                  <a:srgbClr val="FFFFFF"/>
                </a:solidFill>
                <a:highlight>
                  <a:schemeClr val="lt1"/>
                </a:highlight>
                <a:latin typeface="Oswald"/>
                <a:ea typeface="Oswald"/>
                <a:cs typeface="Oswald"/>
                <a:sym typeface="Oswald"/>
              </a:rPr>
              <a:t>Vše na internetu má svého majitele. Fotka, obrázek, text. </a:t>
            </a:r>
            <a:br>
              <a:rPr lang="cs" sz="1100">
                <a:solidFill>
                  <a:srgbClr val="FFFFFF"/>
                </a:solidFill>
                <a:highlight>
                  <a:schemeClr val="lt1"/>
                </a:highlight>
                <a:latin typeface="Oswald"/>
                <a:ea typeface="Oswald"/>
                <a:cs typeface="Oswald"/>
                <a:sym typeface="Oswald"/>
              </a:rPr>
            </a:br>
            <a:r>
              <a:rPr lang="cs" sz="1100">
                <a:solidFill>
                  <a:srgbClr val="FFFFFF"/>
                </a:solidFill>
                <a:highlight>
                  <a:schemeClr val="lt1"/>
                </a:highlight>
                <a:latin typeface="Oswald"/>
                <a:ea typeface="Oswald"/>
                <a:cs typeface="Oswald"/>
                <a:sym typeface="Oswald"/>
              </a:rPr>
              <a:t>A pokud si je bez svolení „půjčujete“ z cizích stránek, dopouštíte se nezákonného jednání, které vás může přijít pěkně draho. Zásah do autorských práv je totiž trestným činem.</a:t>
            </a:r>
            <a:endParaRPr sz="1100">
              <a:solidFill>
                <a:srgbClr val="FFFFFF"/>
              </a:solidFill>
              <a:highlight>
                <a:schemeClr val="lt1"/>
              </a:highlight>
              <a:latin typeface="Oswald"/>
              <a:ea typeface="Oswald"/>
              <a:cs typeface="Oswald"/>
              <a:sym typeface="Oswald"/>
            </a:endParaRPr>
          </a:p>
          <a:p>
            <a:pPr indent="0" lvl="0" marL="0" rtl="0" algn="l">
              <a:spcBef>
                <a:spcPts val="1100"/>
              </a:spcBef>
              <a:spcAft>
                <a:spcPts val="0"/>
              </a:spcAft>
              <a:buNone/>
            </a:pPr>
            <a:r>
              <a:rPr lang="cs" sz="1100">
                <a:solidFill>
                  <a:srgbClr val="FFFFFF"/>
                </a:solidFill>
                <a:latin typeface="Oswald"/>
                <a:ea typeface="Oswald"/>
                <a:cs typeface="Oswald"/>
                <a:sym typeface="Oswald"/>
              </a:rPr>
              <a:t>Česká legislativa povoluje použití fotek a textů pro osobní </a:t>
            </a:r>
            <a:br>
              <a:rPr lang="cs" sz="1100">
                <a:solidFill>
                  <a:srgbClr val="FFFFFF"/>
                </a:solidFill>
                <a:latin typeface="Oswald"/>
                <a:ea typeface="Oswald"/>
                <a:cs typeface="Oswald"/>
                <a:sym typeface="Oswald"/>
              </a:rPr>
            </a:br>
            <a:r>
              <a:rPr lang="cs" sz="1100">
                <a:solidFill>
                  <a:srgbClr val="FFFFFF"/>
                </a:solidFill>
                <a:latin typeface="Oswald"/>
                <a:ea typeface="Oswald"/>
                <a:cs typeface="Oswald"/>
                <a:sym typeface="Oswald"/>
              </a:rPr>
              <a:t>a soukromé účely. Jakékoliv veřejné užití (např. vyvěšení fotky na váš osobní blog, profil na sociální síti apod.), včetně komerčního, je ale již trestné.</a:t>
            </a:r>
            <a:endParaRPr sz="1100">
              <a:solidFill>
                <a:srgbClr val="FFFFFF"/>
              </a:solidFill>
              <a:latin typeface="Oswald"/>
              <a:ea typeface="Oswald"/>
              <a:cs typeface="Oswald"/>
              <a:sym typeface="Oswald"/>
            </a:endParaRPr>
          </a:p>
          <a:p>
            <a:pPr indent="0" lvl="0" marL="0" rtl="0" algn="l">
              <a:spcBef>
                <a:spcPts val="1100"/>
              </a:spcBef>
              <a:spcAft>
                <a:spcPts val="0"/>
              </a:spcAft>
              <a:buNone/>
            </a:pPr>
            <a:r>
              <a:rPr lang="cs" sz="1100">
                <a:solidFill>
                  <a:srgbClr val="FFFFFF"/>
                </a:solidFill>
                <a:latin typeface="Oswald"/>
                <a:ea typeface="Oswald"/>
                <a:cs typeface="Oswald"/>
                <a:sym typeface="Oswald"/>
              </a:rPr>
              <a:t>U fotek nejsou povoleny žádné výraznější úpravy bez předchozího souhlasu autora. Za ořez, vyvážení kontrastu nebo jasu vás nikdo trestat nebude, pokud ale na fotce provedete dramatické změny (např. retuš vodoznaku) postih vám už hrozí.</a:t>
            </a:r>
            <a:endParaRPr sz="1100">
              <a:solidFill>
                <a:srgbClr val="FFFFFF"/>
              </a:solidFill>
              <a:latin typeface="Oswald"/>
              <a:ea typeface="Oswald"/>
              <a:cs typeface="Oswald"/>
              <a:sym typeface="Oswald"/>
            </a:endParaRPr>
          </a:p>
          <a:p>
            <a:pPr indent="0" lvl="0" marL="0" rtl="0" algn="l">
              <a:spcBef>
                <a:spcPts val="1100"/>
              </a:spcBef>
              <a:spcAft>
                <a:spcPts val="0"/>
              </a:spcAft>
              <a:buNone/>
            </a:pPr>
            <a:r>
              <a:t/>
            </a:r>
            <a:endParaRPr sz="1100">
              <a:solidFill>
                <a:srgbClr val="000000"/>
              </a:solidFill>
              <a:latin typeface="Arial"/>
              <a:ea typeface="Arial"/>
              <a:cs typeface="Arial"/>
              <a:sym typeface="Arial"/>
            </a:endParaRPr>
          </a:p>
          <a:p>
            <a:pPr indent="0" lvl="0" marL="0" rtl="0" algn="l">
              <a:spcBef>
                <a:spcPts val="1100"/>
              </a:spcBef>
              <a:spcAft>
                <a:spcPts val="0"/>
              </a:spcAft>
              <a:buNone/>
            </a:pPr>
            <a:r>
              <a:t/>
            </a:r>
            <a:endParaRPr b="1" sz="1100">
              <a:solidFill>
                <a:srgbClr val="FFFFFF"/>
              </a:solidFill>
              <a:latin typeface="Oswald"/>
              <a:ea typeface="Oswald"/>
              <a:cs typeface="Oswald"/>
              <a:sym typeface="Oswald"/>
            </a:endParaRPr>
          </a:p>
          <a:p>
            <a:pPr indent="0" lvl="0" marL="0" rtl="0" algn="l">
              <a:spcBef>
                <a:spcPts val="1100"/>
              </a:spcBef>
              <a:spcAft>
                <a:spcPts val="0"/>
              </a:spcAft>
              <a:buNone/>
            </a:pPr>
            <a:r>
              <a:t/>
            </a:r>
            <a:endParaRPr b="1"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t/>
            </a:r>
            <a:endParaRPr b="1" sz="1100">
              <a:solidFill>
                <a:srgbClr val="FFFFFF"/>
              </a:solidFill>
              <a:highlight>
                <a:schemeClr val="lt1"/>
              </a:highlight>
              <a:latin typeface="Oswald"/>
              <a:ea typeface="Oswald"/>
              <a:cs typeface="Oswald"/>
              <a:sym typeface="Oswald"/>
            </a:endParaRPr>
          </a:p>
          <a:p>
            <a:pPr indent="0" lvl="0" marL="0" rtl="0" algn="l">
              <a:spcBef>
                <a:spcPts val="1100"/>
              </a:spcBef>
              <a:spcAft>
                <a:spcPts val="0"/>
              </a:spcAft>
              <a:buClr>
                <a:srgbClr val="000000"/>
              </a:buClr>
              <a:buSzPts val="1100"/>
              <a:buFont typeface="Arial"/>
              <a:buNone/>
            </a:pPr>
            <a:r>
              <a:rPr lang="cs" sz="1000">
                <a:solidFill>
                  <a:srgbClr val="333333"/>
                </a:solidFill>
                <a:latin typeface="Arial"/>
                <a:ea typeface="Arial"/>
                <a:cs typeface="Arial"/>
                <a:sym typeface="Arial"/>
              </a:rPr>
              <a:t> </a:t>
            </a:r>
            <a:endParaRPr sz="1000">
              <a:solidFill>
                <a:srgbClr val="333333"/>
              </a:solidFill>
              <a:latin typeface="Arial"/>
              <a:ea typeface="Arial"/>
              <a:cs typeface="Arial"/>
              <a:sym typeface="Arial"/>
            </a:endParaRPr>
          </a:p>
          <a:p>
            <a:pPr indent="0" lvl="0" marL="0" rtl="0" algn="l">
              <a:spcBef>
                <a:spcPts val="0"/>
              </a:spcBef>
              <a:spcAft>
                <a:spcPts val="1600"/>
              </a:spcAft>
              <a:buNone/>
            </a:pPr>
            <a:r>
              <a:t/>
            </a:r>
            <a:endParaRPr/>
          </a:p>
        </p:txBody>
      </p:sp>
      <p:sp>
        <p:nvSpPr>
          <p:cNvPr id="78" name="Google Shape;78;p15"/>
          <p:cNvSpPr txBox="1"/>
          <p:nvPr>
            <p:ph idx="2" type="body"/>
          </p:nvPr>
        </p:nvSpPr>
        <p:spPr>
          <a:xfrm>
            <a:off x="4832400" y="1176500"/>
            <a:ext cx="3789900" cy="34164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Clr>
                <a:srgbClr val="000000"/>
              </a:buClr>
              <a:buSzPts val="1100"/>
              <a:buFont typeface="Arial"/>
              <a:buNone/>
            </a:pPr>
            <a:r>
              <a:rPr lang="cs" sz="1800">
                <a:solidFill>
                  <a:srgbClr val="FFFFFF"/>
                </a:solidFill>
                <a:latin typeface="Oswald ExtraLight"/>
                <a:ea typeface="Oswald ExtraLight"/>
                <a:cs typeface="Oswald ExtraLight"/>
                <a:sym typeface="Oswald ExtraLight"/>
              </a:rPr>
              <a:t>Sankce za porušení autorských práv nejsou malé. Pokud se díky nelegálně staženým fotkám / textům apod. obohatíte o více než půl milionu korun, může vám soud zakázat podnikání a navrch uvalit pokutu od 2 tisíc do 36,5 milionu korun.</a:t>
            </a:r>
            <a:endParaRPr sz="1800">
              <a:solidFill>
                <a:srgbClr val="FFFFFF"/>
              </a:solidFill>
              <a:latin typeface="Oswald ExtraLight"/>
              <a:ea typeface="Oswald ExtraLight"/>
              <a:cs typeface="Oswald ExtraLight"/>
              <a:sym typeface="Oswald ExtraLight"/>
            </a:endParaRPr>
          </a:p>
          <a:p>
            <a:pPr indent="0" lvl="0" marL="0" rtl="0" algn="l">
              <a:spcBef>
                <a:spcPts val="110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611950"/>
            <a:ext cx="8520600" cy="73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Zaujměte titulkem</a:t>
            </a:r>
            <a:endParaRPr/>
          </a:p>
        </p:txBody>
      </p:sp>
      <p:sp>
        <p:nvSpPr>
          <p:cNvPr id="84" name="Google Shape;84;p16"/>
          <p:cNvSpPr txBox="1"/>
          <p:nvPr>
            <p:ph idx="2" type="body"/>
          </p:nvPr>
        </p:nvSpPr>
        <p:spPr>
          <a:xfrm>
            <a:off x="311700" y="2907325"/>
            <a:ext cx="3351600" cy="158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sz="1200">
                <a:solidFill>
                  <a:srgbClr val="FFFFFF"/>
                </a:solidFill>
                <a:latin typeface="Oswald Light"/>
                <a:ea typeface="Oswald Light"/>
                <a:cs typeface="Oswald Light"/>
                <a:sym typeface="Oswald Light"/>
              </a:rPr>
              <a:t>Špatným příkladem jsou “prázdná” spojení jako: “Pozor akce!” nebo “To zde ještě nebylo”. </a:t>
            </a:r>
            <a:br>
              <a:rPr lang="cs" sz="1200">
                <a:solidFill>
                  <a:srgbClr val="FFFFFF"/>
                </a:solidFill>
                <a:latin typeface="Oswald Light"/>
                <a:ea typeface="Oswald Light"/>
                <a:cs typeface="Oswald Light"/>
                <a:sym typeface="Oswald Light"/>
              </a:rPr>
            </a:br>
            <a:r>
              <a:rPr lang="cs" sz="1200">
                <a:solidFill>
                  <a:srgbClr val="FFFFFF"/>
                </a:solidFill>
                <a:latin typeface="Oswald Light"/>
                <a:ea typeface="Oswald Light"/>
                <a:cs typeface="Oswald Light"/>
                <a:sym typeface="Oswald Light"/>
              </a:rPr>
              <a:t>Z takového titulku se zákazník nic nedozví a leták pak putuje rovnou do koše. Buďte v titulku více konkrétní.</a:t>
            </a:r>
            <a:endParaRPr sz="1200">
              <a:solidFill>
                <a:srgbClr val="FFFFFF"/>
              </a:solidFill>
              <a:latin typeface="Oswald Light"/>
              <a:ea typeface="Oswald Light"/>
              <a:cs typeface="Oswald Light"/>
              <a:sym typeface="Oswald Light"/>
            </a:endParaRPr>
          </a:p>
        </p:txBody>
      </p:sp>
      <p:sp>
        <p:nvSpPr>
          <p:cNvPr id="85" name="Google Shape;85;p16"/>
          <p:cNvSpPr txBox="1"/>
          <p:nvPr/>
        </p:nvSpPr>
        <p:spPr>
          <a:xfrm>
            <a:off x="311700" y="1668325"/>
            <a:ext cx="3219900" cy="12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1350">
                <a:solidFill>
                  <a:srgbClr val="FFFFFF"/>
                </a:solidFill>
                <a:latin typeface="Oswald"/>
                <a:ea typeface="Oswald"/>
                <a:cs typeface="Oswald"/>
                <a:sym typeface="Oswald"/>
              </a:rPr>
              <a:t>Upoutejte pozornost velkým a čitelným titulkem, který zákazník uvidí jako první. V titulku by měla být myšlenka nebo slogan týkající se vaší nabídky. Musí nalákat a vzbudit zvědavost.</a:t>
            </a:r>
            <a:endParaRPr>
              <a:solidFill>
                <a:srgbClr val="FFFFFF"/>
              </a:solidFill>
              <a:latin typeface="Oswald"/>
              <a:ea typeface="Oswald"/>
              <a:cs typeface="Oswald"/>
              <a:sym typeface="Oswald"/>
            </a:endParaRPr>
          </a:p>
        </p:txBody>
      </p:sp>
      <p:pic>
        <p:nvPicPr>
          <p:cNvPr descr=" " id="86" name="Google Shape;86;p16"/>
          <p:cNvPicPr preferRelativeResize="0"/>
          <p:nvPr/>
        </p:nvPicPr>
        <p:blipFill>
          <a:blip r:embed="rId3">
            <a:alphaModFix/>
          </a:blip>
          <a:stretch>
            <a:fillRect/>
          </a:stretch>
        </p:blipFill>
        <p:spPr>
          <a:xfrm>
            <a:off x="5357175" y="307763"/>
            <a:ext cx="3219900" cy="45279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Optický střed</a:t>
            </a:r>
            <a:endParaRPr/>
          </a:p>
        </p:txBody>
      </p:sp>
      <p:sp>
        <p:nvSpPr>
          <p:cNvPr id="92" name="Google Shape;92;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cs">
                <a:solidFill>
                  <a:srgbClr val="FFFFFF"/>
                </a:solidFill>
                <a:highlight>
                  <a:schemeClr val="lt1"/>
                </a:highlight>
                <a:latin typeface="Oswald"/>
                <a:ea typeface="Oswald"/>
                <a:cs typeface="Oswald"/>
                <a:sym typeface="Oswald"/>
              </a:rPr>
              <a:t>Bod nebo část plochy, do které je vhodné umístit hlavní motiv, nejdůležitější část díla</a:t>
            </a:r>
            <a:endParaRPr>
              <a:solidFill>
                <a:srgbClr val="FFFFFF"/>
              </a:solidFill>
              <a:highlight>
                <a:schemeClr val="lt1"/>
              </a:highlight>
              <a:latin typeface="Oswald"/>
              <a:ea typeface="Oswald"/>
              <a:cs typeface="Oswald"/>
              <a:sym typeface="Oswald"/>
            </a:endParaRPr>
          </a:p>
          <a:p>
            <a:pPr indent="0" lvl="0" marL="0" rtl="0" algn="l">
              <a:spcBef>
                <a:spcPts val="1100"/>
              </a:spcBef>
              <a:spcAft>
                <a:spcPts val="0"/>
              </a:spcAft>
              <a:buNone/>
            </a:pPr>
            <a:r>
              <a:rPr lang="cs">
                <a:solidFill>
                  <a:srgbClr val="FFFFFF"/>
                </a:solidFill>
                <a:highlight>
                  <a:schemeClr val="lt1"/>
                </a:highlight>
                <a:latin typeface="Oswald"/>
                <a:ea typeface="Oswald"/>
                <a:cs typeface="Oswald"/>
                <a:sym typeface="Oswald"/>
              </a:rPr>
              <a:t>Část sazební plochy, ve které nejlépe vynikne důležité sdělení </a:t>
            </a:r>
            <a:endParaRPr>
              <a:solidFill>
                <a:srgbClr val="FFFFFF"/>
              </a:solidFill>
              <a:highlight>
                <a:schemeClr val="lt1"/>
              </a:highlight>
              <a:latin typeface="Oswald"/>
              <a:ea typeface="Oswald"/>
              <a:cs typeface="Oswald"/>
              <a:sym typeface="Oswald"/>
            </a:endParaRPr>
          </a:p>
          <a:p>
            <a:pPr indent="0" lvl="0" marL="0" rtl="0" algn="l">
              <a:spcBef>
                <a:spcPts val="1100"/>
              </a:spcBef>
              <a:spcAft>
                <a:spcPts val="0"/>
              </a:spcAft>
              <a:buNone/>
            </a:pPr>
            <a:r>
              <a:t/>
            </a:r>
            <a:endParaRPr>
              <a:solidFill>
                <a:srgbClr val="FFFFFF"/>
              </a:solidFill>
              <a:highlight>
                <a:schemeClr val="lt1"/>
              </a:highlight>
              <a:latin typeface="Oswald"/>
              <a:ea typeface="Oswald"/>
              <a:cs typeface="Oswald"/>
              <a:sym typeface="Oswald"/>
            </a:endParaRPr>
          </a:p>
          <a:p>
            <a:pPr indent="0" lvl="0" marL="0" rtl="0" algn="l">
              <a:spcBef>
                <a:spcPts val="1100"/>
              </a:spcBef>
              <a:spcAft>
                <a:spcPts val="0"/>
              </a:spcAft>
              <a:buClr>
                <a:srgbClr val="000000"/>
              </a:buClr>
              <a:buSzPts val="1100"/>
              <a:buFont typeface="Arial"/>
              <a:buNone/>
            </a:pPr>
            <a:r>
              <a:t/>
            </a:r>
            <a:endParaRPr sz="1200">
              <a:solidFill>
                <a:srgbClr val="FFFFFF"/>
              </a:solidFill>
              <a:latin typeface="Oswald"/>
              <a:ea typeface="Oswald"/>
              <a:cs typeface="Oswald"/>
              <a:sym typeface="Oswald"/>
            </a:endParaRPr>
          </a:p>
          <a:p>
            <a:pPr indent="0" lvl="0" marL="0" rtl="0" algn="l">
              <a:spcBef>
                <a:spcPts val="110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id="93" name="Google Shape;93;p17"/>
          <p:cNvPicPr preferRelativeResize="0"/>
          <p:nvPr/>
        </p:nvPicPr>
        <p:blipFill>
          <a:blip r:embed="rId3">
            <a:alphaModFix/>
          </a:blip>
          <a:stretch>
            <a:fillRect/>
          </a:stretch>
        </p:blipFill>
        <p:spPr>
          <a:xfrm>
            <a:off x="5385351" y="554200"/>
            <a:ext cx="3114400" cy="403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Typografická pravidla</a:t>
            </a:r>
            <a:endParaRPr/>
          </a:p>
        </p:txBody>
      </p:sp>
      <p:sp>
        <p:nvSpPr>
          <p:cNvPr id="99" name="Google Shape;99;p18"/>
          <p:cNvSpPr txBox="1"/>
          <p:nvPr>
            <p:ph idx="1" type="body"/>
          </p:nvPr>
        </p:nvSpPr>
        <p:spPr>
          <a:xfrm>
            <a:off x="348925" y="1286700"/>
            <a:ext cx="41421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cs">
                <a:solidFill>
                  <a:srgbClr val="FFFFFF"/>
                </a:solidFill>
                <a:latin typeface="Oswald"/>
                <a:ea typeface="Oswald"/>
                <a:cs typeface="Oswald"/>
                <a:sym typeface="Oswald"/>
              </a:rPr>
              <a:t>Vedle dodržování pravopisných a gramatických pravidel patří k dobrému tónu při práci na dokumentech i dodržování typografických pravidel, která určují např., kde se zapisují mezery a kde nikoliv, kde se píše spojovník a kde pomlčka apod.</a:t>
            </a:r>
            <a:endParaRPr>
              <a:solidFill>
                <a:srgbClr val="FFFFFF"/>
              </a:solidFill>
              <a:latin typeface="Oswald"/>
              <a:ea typeface="Oswald"/>
              <a:cs typeface="Oswald"/>
              <a:sym typeface="Oswald"/>
            </a:endParaRPr>
          </a:p>
          <a:p>
            <a:pPr indent="0" lvl="0" marL="0" rtl="0" algn="l">
              <a:lnSpc>
                <a:spcPct val="100000"/>
              </a:lnSpc>
              <a:spcBef>
                <a:spcPts val="1100"/>
              </a:spcBef>
              <a:spcAft>
                <a:spcPts val="0"/>
              </a:spcAft>
              <a:buClr>
                <a:srgbClr val="000000"/>
              </a:buClr>
              <a:buSzPts val="1100"/>
              <a:buFont typeface="Arial"/>
              <a:buNone/>
            </a:pPr>
            <a:r>
              <a:rPr lang="cs">
                <a:solidFill>
                  <a:srgbClr val="FFFFFF"/>
                </a:solidFill>
                <a:latin typeface="Oswald"/>
                <a:ea typeface="Oswald"/>
                <a:cs typeface="Oswald"/>
                <a:sym typeface="Oswald"/>
              </a:rPr>
              <a:t>Tato pravidla jsou daná normou – aktuálně normou </a:t>
            </a:r>
            <a:br>
              <a:rPr lang="cs">
                <a:solidFill>
                  <a:srgbClr val="FFFFFF"/>
                </a:solidFill>
                <a:latin typeface="Oswald"/>
                <a:ea typeface="Oswald"/>
                <a:cs typeface="Oswald"/>
                <a:sym typeface="Oswald"/>
              </a:rPr>
            </a:br>
            <a:r>
              <a:rPr lang="cs" sz="1800">
                <a:solidFill>
                  <a:srgbClr val="FFFFFF"/>
                </a:solidFill>
                <a:latin typeface="Oswald"/>
                <a:ea typeface="Oswald"/>
                <a:cs typeface="Oswald"/>
                <a:sym typeface="Oswald"/>
              </a:rPr>
              <a:t>ČSN 01 6910</a:t>
            </a:r>
            <a:r>
              <a:rPr lang="cs">
                <a:solidFill>
                  <a:srgbClr val="FFFFFF"/>
                </a:solidFill>
                <a:latin typeface="Oswald"/>
                <a:ea typeface="Oswald"/>
                <a:cs typeface="Oswald"/>
                <a:sym typeface="Oswald"/>
              </a:rPr>
              <a:t> </a:t>
            </a:r>
            <a:br>
              <a:rPr lang="cs">
                <a:solidFill>
                  <a:srgbClr val="FFFFFF"/>
                </a:solidFill>
                <a:latin typeface="Oswald"/>
                <a:ea typeface="Oswald"/>
                <a:cs typeface="Oswald"/>
                <a:sym typeface="Oswald"/>
              </a:rPr>
            </a:br>
            <a:r>
              <a:rPr lang="cs">
                <a:solidFill>
                  <a:srgbClr val="FFFFFF"/>
                </a:solidFill>
                <a:latin typeface="Oswald"/>
                <a:ea typeface="Oswald"/>
                <a:cs typeface="Oswald"/>
                <a:sym typeface="Oswald"/>
              </a:rPr>
              <a:t>Úprava dokumentů zpracovaných textovými procesory </a:t>
            </a:r>
            <a:br>
              <a:rPr lang="cs">
                <a:solidFill>
                  <a:srgbClr val="FFFFFF"/>
                </a:solidFill>
                <a:latin typeface="Oswald"/>
                <a:ea typeface="Oswald"/>
                <a:cs typeface="Oswald"/>
                <a:sym typeface="Oswald"/>
              </a:rPr>
            </a:br>
            <a:r>
              <a:rPr lang="cs">
                <a:solidFill>
                  <a:srgbClr val="FFFFFF"/>
                </a:solidFill>
                <a:latin typeface="Oswald"/>
                <a:ea typeface="Oswald"/>
                <a:cs typeface="Oswald"/>
                <a:sym typeface="Oswald"/>
              </a:rPr>
              <a:t>z roku 2014. Norma má 76 stran a pokrývá problematiku velmi komplexně</a:t>
            </a:r>
            <a:endParaRPr>
              <a:solidFill>
                <a:srgbClr val="FFFFFF"/>
              </a:solidFill>
              <a:latin typeface="Oswald"/>
              <a:ea typeface="Oswald"/>
              <a:cs typeface="Oswald"/>
              <a:sym typeface="Oswald"/>
            </a:endParaRPr>
          </a:p>
          <a:p>
            <a:pPr indent="0" lvl="0" marL="0" rtl="0" algn="l">
              <a:lnSpc>
                <a:spcPct val="100000"/>
              </a:lnSpc>
              <a:spcBef>
                <a:spcPts val="1100"/>
              </a:spcBef>
              <a:spcAft>
                <a:spcPts val="0"/>
              </a:spcAft>
              <a:buClr>
                <a:srgbClr val="000000"/>
              </a:buClr>
              <a:buSzPts val="1100"/>
              <a:buFont typeface="Arial"/>
              <a:buNone/>
            </a:pPr>
            <a:r>
              <a:t/>
            </a:r>
            <a:endParaRPr>
              <a:solidFill>
                <a:srgbClr val="FFFFFF"/>
              </a:solidFill>
              <a:latin typeface="Oswald"/>
              <a:ea typeface="Oswald"/>
              <a:cs typeface="Oswald"/>
              <a:sym typeface="Oswald"/>
            </a:endParaRPr>
          </a:p>
          <a:p>
            <a:pPr indent="0" lvl="0" marL="0" rtl="0" algn="l">
              <a:lnSpc>
                <a:spcPct val="100000"/>
              </a:lnSpc>
              <a:spcBef>
                <a:spcPts val="1100"/>
              </a:spcBef>
              <a:spcAft>
                <a:spcPts val="0"/>
              </a:spcAft>
              <a:buClr>
                <a:srgbClr val="000000"/>
              </a:buClr>
              <a:buSzPts val="1100"/>
              <a:buFont typeface="Arial"/>
              <a:buNone/>
            </a:pPr>
            <a:r>
              <a:rPr lang="cs">
                <a:solidFill>
                  <a:srgbClr val="FFFFFF"/>
                </a:solidFill>
                <a:latin typeface="Oswald"/>
                <a:ea typeface="Oswald"/>
                <a:cs typeface="Oswald"/>
                <a:sym typeface="Oswald"/>
              </a:rPr>
              <a:t>http://import.technickenormy.cz/nahledy/95530_nahled.htm</a:t>
            </a:r>
            <a:endParaRPr>
              <a:solidFill>
                <a:srgbClr val="FFFFFF"/>
              </a:solidFill>
              <a:latin typeface="Oswald"/>
              <a:ea typeface="Oswald"/>
              <a:cs typeface="Oswald"/>
              <a:sym typeface="Oswald"/>
            </a:endParaRPr>
          </a:p>
          <a:p>
            <a:pPr indent="0" lvl="0" marL="0" rtl="0" algn="l">
              <a:spcBef>
                <a:spcPts val="11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Obrázek za všechny slova</a:t>
            </a:r>
            <a:endParaRPr/>
          </a:p>
        </p:txBody>
      </p:sp>
      <p:sp>
        <p:nvSpPr>
          <p:cNvPr id="105" name="Google Shape;105;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cs" sz="1350">
                <a:solidFill>
                  <a:srgbClr val="FFFFFF"/>
                </a:solidFill>
                <a:latin typeface="Oswald"/>
                <a:ea typeface="Oswald"/>
                <a:cs typeface="Oswald"/>
                <a:sym typeface="Oswald"/>
              </a:rPr>
              <a:t>První, na co se čtenář podívá po titulku, je obrázek. Možná ještě dříve. Vložte do letáku originální fotografii nebo grafiku. Vždy dejte přednost vlastnímu snímku, avšak kvalitnímu.</a:t>
            </a:r>
            <a:endParaRPr sz="135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350">
                <a:solidFill>
                  <a:srgbClr val="FFFFFF"/>
                </a:solidFill>
                <a:latin typeface="Oswald"/>
                <a:ea typeface="Oswald"/>
                <a:cs typeface="Oswald"/>
                <a:sym typeface="Oswald"/>
              </a:rPr>
              <a:t>Nemáte-li vlastní obrázek, využijte fotobanky. </a:t>
            </a:r>
            <a:endParaRPr sz="135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350">
                <a:solidFill>
                  <a:srgbClr val="FFFFFF"/>
                </a:solidFill>
                <a:latin typeface="Oswald"/>
                <a:ea typeface="Oswald"/>
                <a:cs typeface="Oswald"/>
                <a:sym typeface="Oswald"/>
              </a:rPr>
              <a:t>Z free fotobank dobře poslouží třeba Pixabay. Z placených vyzkoušejte například Fotolia, Dreamstime nebo českou fotobanku Fotkyfoto – jejím prostřednictvím můžete zakoupit i obrázky z velkých fotobank. </a:t>
            </a:r>
            <a:endParaRPr sz="135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350">
                <a:solidFill>
                  <a:srgbClr val="FFFFFF"/>
                </a:solidFill>
                <a:latin typeface="Oswald"/>
                <a:ea typeface="Oswald"/>
                <a:cs typeface="Oswald"/>
                <a:sym typeface="Oswald"/>
              </a:rPr>
              <a:t>Shutterstock, elements.envato, istockphoto…</a:t>
            </a:r>
            <a:endParaRPr sz="135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t/>
            </a:r>
            <a:endParaRPr sz="1350">
              <a:solidFill>
                <a:srgbClr val="FFFFFF"/>
              </a:solidFill>
              <a:latin typeface="Oswald"/>
              <a:ea typeface="Oswald"/>
              <a:cs typeface="Oswald"/>
              <a:sym typeface="Oswald"/>
            </a:endParaRPr>
          </a:p>
          <a:p>
            <a:pPr indent="0" lvl="0" marL="0" rtl="0" algn="l">
              <a:spcBef>
                <a:spcPts val="800"/>
              </a:spcBef>
              <a:spcAft>
                <a:spcPts val="0"/>
              </a:spcAft>
              <a:buClr>
                <a:srgbClr val="000000"/>
              </a:buClr>
              <a:buSzPts val="1100"/>
              <a:buFont typeface="Arial"/>
              <a:buNone/>
            </a:pPr>
            <a:r>
              <a:rPr lang="cs" sz="1200">
                <a:solidFill>
                  <a:srgbClr val="FFFFFF"/>
                </a:solidFill>
                <a:latin typeface="Oswald Light"/>
                <a:ea typeface="Oswald Light"/>
                <a:cs typeface="Oswald Light"/>
                <a:sym typeface="Oswald Light"/>
              </a:rPr>
              <a:t>Popřemýšlejte, jakou fotografii by vybrala vaše konkurence </a:t>
            </a:r>
            <a:br>
              <a:rPr lang="cs" sz="1200">
                <a:solidFill>
                  <a:srgbClr val="FFFFFF"/>
                </a:solidFill>
                <a:latin typeface="Oswald Light"/>
                <a:ea typeface="Oswald Light"/>
                <a:cs typeface="Oswald Light"/>
                <a:sym typeface="Oswald Light"/>
              </a:rPr>
            </a:br>
            <a:r>
              <a:rPr lang="cs" sz="1200">
                <a:solidFill>
                  <a:srgbClr val="FFFFFF"/>
                </a:solidFill>
                <a:latin typeface="Oswald Light"/>
                <a:ea typeface="Oswald Light"/>
                <a:cs typeface="Oswald Light"/>
                <a:sym typeface="Oswald Light"/>
              </a:rPr>
              <a:t>a pak vyberte takový obrázek, kterým se odlišíte.</a:t>
            </a:r>
            <a:endParaRPr sz="1200">
              <a:solidFill>
                <a:srgbClr val="FFFFFF"/>
              </a:solidFill>
              <a:latin typeface="Oswald Light"/>
              <a:ea typeface="Oswald Light"/>
              <a:cs typeface="Oswald Light"/>
              <a:sym typeface="Oswald Light"/>
            </a:endParaRPr>
          </a:p>
          <a:p>
            <a:pPr indent="0" lvl="0" marL="0" rtl="0" algn="l">
              <a:spcBef>
                <a:spcPts val="800"/>
              </a:spcBef>
              <a:spcAft>
                <a:spcPts val="0"/>
              </a:spcAft>
              <a:buClr>
                <a:srgbClr val="000000"/>
              </a:buClr>
              <a:buSzPts val="1100"/>
              <a:buFont typeface="Arial"/>
              <a:buNone/>
            </a:pPr>
            <a:r>
              <a:t/>
            </a:r>
            <a:endParaRPr sz="1350">
              <a:solidFill>
                <a:srgbClr val="FFFFFF"/>
              </a:solidFill>
              <a:latin typeface="Oswald"/>
              <a:ea typeface="Oswald"/>
              <a:cs typeface="Oswald"/>
              <a:sym typeface="Oswald"/>
            </a:endParaRPr>
          </a:p>
          <a:p>
            <a:pPr indent="0" lvl="0" marL="0" rtl="0" algn="l">
              <a:spcBef>
                <a:spcPts val="800"/>
              </a:spcBef>
              <a:spcAft>
                <a:spcPts val="1600"/>
              </a:spcAft>
              <a:buNone/>
            </a:pPr>
            <a:r>
              <a:t/>
            </a:r>
            <a:endParaRPr>
              <a:solidFill>
                <a:srgbClr val="FFFFFF"/>
              </a:solidFill>
            </a:endParaRPr>
          </a:p>
        </p:txBody>
      </p:sp>
      <p:pic>
        <p:nvPicPr>
          <p:cNvPr descr="Posters Cheppitos by Raphael Nogueira, via Behance" id="106" name="Google Shape;106;p19"/>
          <p:cNvPicPr preferRelativeResize="0"/>
          <p:nvPr/>
        </p:nvPicPr>
        <p:blipFill>
          <a:blip r:embed="rId3">
            <a:alphaModFix/>
          </a:blip>
          <a:stretch>
            <a:fillRect/>
          </a:stretch>
        </p:blipFill>
        <p:spPr>
          <a:xfrm>
            <a:off x="5196600" y="222513"/>
            <a:ext cx="3323736" cy="4698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Buďte struční</a:t>
            </a:r>
            <a:endParaRPr/>
          </a:p>
        </p:txBody>
      </p:sp>
      <p:sp>
        <p:nvSpPr>
          <p:cNvPr id="112" name="Google Shape;112;p20"/>
          <p:cNvSpPr txBox="1"/>
          <p:nvPr>
            <p:ph idx="1" type="body"/>
          </p:nvPr>
        </p:nvSpPr>
        <p:spPr>
          <a:xfrm>
            <a:off x="311700" y="13648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latin typeface="Oswald"/>
                <a:ea typeface="Oswald"/>
                <a:cs typeface="Oswald"/>
                <a:sym typeface="Oswald"/>
              </a:rPr>
              <a:t>krátký text, nejdůležitější informace</a:t>
            </a:r>
            <a:endParaRPr>
              <a:latin typeface="Oswald"/>
              <a:ea typeface="Oswald"/>
              <a:cs typeface="Oswald"/>
              <a:sym typeface="Oswald"/>
            </a:endParaRPr>
          </a:p>
          <a:p>
            <a:pPr indent="0" lvl="0" marL="0" rtl="0" algn="l">
              <a:spcBef>
                <a:spcPts val="1600"/>
              </a:spcBef>
              <a:spcAft>
                <a:spcPts val="0"/>
              </a:spcAft>
              <a:buNone/>
            </a:pPr>
            <a:r>
              <a:rPr lang="cs">
                <a:latin typeface="Oswald"/>
                <a:ea typeface="Oswald"/>
                <a:cs typeface="Oswald"/>
                <a:sym typeface="Oswald"/>
              </a:rPr>
              <a:t>pozvánka na jednu akci</a:t>
            </a:r>
            <a:endParaRPr>
              <a:latin typeface="Oswald"/>
              <a:ea typeface="Oswald"/>
              <a:cs typeface="Oswald"/>
              <a:sym typeface="Oswald"/>
            </a:endParaRPr>
          </a:p>
          <a:p>
            <a:pPr indent="0" lvl="0" marL="0" rtl="0" algn="l">
              <a:spcBef>
                <a:spcPts val="1600"/>
              </a:spcBef>
              <a:spcAft>
                <a:spcPts val="0"/>
              </a:spcAft>
              <a:buNone/>
            </a:pPr>
            <a:r>
              <a:rPr lang="cs">
                <a:latin typeface="Oswald"/>
                <a:ea typeface="Oswald"/>
                <a:cs typeface="Oswald"/>
                <a:sym typeface="Oswald"/>
              </a:rPr>
              <a:t>styl pozvání dle cílové skupiny</a:t>
            </a:r>
            <a:endParaRPr>
              <a:latin typeface="Oswald"/>
              <a:ea typeface="Oswald"/>
              <a:cs typeface="Oswald"/>
              <a:sym typeface="Oswald"/>
            </a:endParaRPr>
          </a:p>
          <a:p>
            <a:pPr indent="0" lvl="0" marL="0" rtl="0" algn="l">
              <a:spcBef>
                <a:spcPts val="1600"/>
              </a:spcBef>
              <a:spcAft>
                <a:spcPts val="0"/>
              </a:spcAft>
              <a:buNone/>
            </a:pPr>
            <a:r>
              <a:rPr lang="cs">
                <a:latin typeface="Oswald"/>
                <a:ea typeface="Oswald"/>
                <a:cs typeface="Oswald"/>
                <a:sym typeface="Oswald"/>
              </a:rPr>
              <a:t>cílovku na letáku oslovit</a:t>
            </a:r>
            <a:endParaRPr>
              <a:latin typeface="Oswald"/>
              <a:ea typeface="Oswald"/>
              <a:cs typeface="Oswald"/>
              <a:sym typeface="Oswald"/>
            </a:endParaRPr>
          </a:p>
          <a:p>
            <a:pPr indent="0" lvl="0" marL="0" rtl="0" algn="l">
              <a:spcBef>
                <a:spcPts val="1600"/>
              </a:spcBef>
              <a:spcAft>
                <a:spcPts val="0"/>
              </a:spcAft>
              <a:buNone/>
            </a:pPr>
            <a:r>
              <a:rPr lang="cs">
                <a:latin typeface="Oswald"/>
                <a:ea typeface="Oswald"/>
                <a:cs typeface="Oswald"/>
                <a:sym typeface="Oswald"/>
              </a:rPr>
              <a:t>copywriter</a:t>
            </a:r>
            <a:endParaRPr>
              <a:latin typeface="Oswald"/>
              <a:ea typeface="Oswald"/>
              <a:cs typeface="Oswald"/>
              <a:sym typeface="Oswald"/>
            </a:endParaRPr>
          </a:p>
          <a:p>
            <a:pPr indent="0" lvl="0" marL="0" rtl="0" algn="l">
              <a:spcBef>
                <a:spcPts val="1600"/>
              </a:spcBef>
              <a:spcAft>
                <a:spcPts val="0"/>
              </a:spcAft>
              <a:buNone/>
            </a:pPr>
            <a:r>
              <a:rPr lang="cs">
                <a:latin typeface="Oswald"/>
                <a:ea typeface="Oswald"/>
                <a:cs typeface="Oswald"/>
                <a:sym typeface="Oswald"/>
              </a:rPr>
              <a:t>QR kód</a:t>
            </a:r>
            <a:endParaRPr>
              <a:latin typeface="Oswald"/>
              <a:ea typeface="Oswald"/>
              <a:cs typeface="Oswald"/>
              <a:sym typeface="Oswald"/>
            </a:endParaRPr>
          </a:p>
          <a:p>
            <a:pPr indent="0" lvl="0" marL="0" rtl="0" algn="l">
              <a:spcBef>
                <a:spcPts val="1600"/>
              </a:spcBef>
              <a:spcAft>
                <a:spcPts val="1600"/>
              </a:spcAft>
              <a:buNone/>
            </a:pPr>
            <a:r>
              <a:rPr lang="cs">
                <a:latin typeface="Oswald"/>
                <a:ea typeface="Oswald"/>
                <a:cs typeface="Oswald"/>
                <a:sym typeface="Oswald"/>
              </a:rPr>
              <a:t>webové stránky, kontakt</a:t>
            </a:r>
            <a:endParaRPr>
              <a:latin typeface="Oswald"/>
              <a:ea typeface="Oswald"/>
              <a:cs typeface="Oswald"/>
              <a:sym typeface="Oswald"/>
            </a:endParaRPr>
          </a:p>
        </p:txBody>
      </p:sp>
      <p:sp>
        <p:nvSpPr>
          <p:cNvPr id="113" name="Google Shape;113;p2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Výsledek obrázku pro bienale plakat" id="114" name="Google Shape;114;p20"/>
          <p:cNvPicPr preferRelativeResize="0"/>
          <p:nvPr/>
        </p:nvPicPr>
        <p:blipFill>
          <a:blip r:embed="rId3">
            <a:alphaModFix/>
          </a:blip>
          <a:stretch>
            <a:fillRect/>
          </a:stretch>
        </p:blipFill>
        <p:spPr>
          <a:xfrm>
            <a:off x="3148296" y="585075"/>
            <a:ext cx="6788276" cy="3821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323650"/>
            <a:ext cx="8520600" cy="5727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Clr>
                <a:srgbClr val="000000"/>
              </a:buClr>
              <a:buSzPts val="1100"/>
              <a:buFont typeface="Arial"/>
              <a:buNone/>
            </a:pPr>
            <a:r>
              <a:rPr lang="cs">
                <a:solidFill>
                  <a:srgbClr val="FFFFFF"/>
                </a:solidFill>
              </a:rPr>
              <a:t>Přidejte přínosný obsah</a:t>
            </a:r>
            <a:endParaRPr>
              <a:solidFill>
                <a:srgbClr val="FFFFFF"/>
              </a:solidFill>
            </a:endParaRPr>
          </a:p>
          <a:p>
            <a:pPr indent="0" lvl="0" marL="0" rtl="0" algn="l">
              <a:spcBef>
                <a:spcPts val="800"/>
              </a:spcBef>
              <a:spcAft>
                <a:spcPts val="0"/>
              </a:spcAft>
              <a:buNone/>
            </a:pPr>
            <a:r>
              <a:t/>
            </a:r>
            <a:endParaRPr/>
          </a:p>
        </p:txBody>
      </p:sp>
      <p:sp>
        <p:nvSpPr>
          <p:cNvPr id="120" name="Google Shape;120;p21"/>
          <p:cNvSpPr txBox="1"/>
          <p:nvPr>
            <p:ph idx="1" type="body"/>
          </p:nvPr>
        </p:nvSpPr>
        <p:spPr>
          <a:xfrm>
            <a:off x="311700" y="1586250"/>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sz="1350">
                <a:solidFill>
                  <a:srgbClr val="FFFFFF"/>
                </a:solidFill>
                <a:highlight>
                  <a:schemeClr val="lt1"/>
                </a:highlight>
                <a:latin typeface="Oswald"/>
                <a:ea typeface="Oswald"/>
                <a:cs typeface="Oswald"/>
                <a:sym typeface="Oswald"/>
              </a:rPr>
              <a:t>Jsou-li cílovou skupinou děti, doplňte leták o omalovánky. Pro starší generaci zvolte větší písmo a přidejte křížovku. Pro hospodyňky se hodí třeba zajímavý recept. </a:t>
            </a:r>
            <a:endParaRPr>
              <a:solidFill>
                <a:srgbClr val="FFFFFF"/>
              </a:solidFill>
              <a:highlight>
                <a:schemeClr val="lt1"/>
              </a:highlight>
              <a:latin typeface="Oswald"/>
              <a:ea typeface="Oswald"/>
              <a:cs typeface="Oswald"/>
              <a:sym typeface="Oswald"/>
            </a:endParaRPr>
          </a:p>
        </p:txBody>
      </p:sp>
      <p:sp>
        <p:nvSpPr>
          <p:cNvPr id="121" name="Google Shape;121;p21"/>
          <p:cNvSpPr txBox="1"/>
          <p:nvPr>
            <p:ph idx="2" type="body"/>
          </p:nvPr>
        </p:nvSpPr>
        <p:spPr>
          <a:xfrm>
            <a:off x="311700" y="28052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sz="1350">
                <a:solidFill>
                  <a:srgbClr val="FFFFFF"/>
                </a:solidFill>
                <a:highlight>
                  <a:schemeClr val="lt1"/>
                </a:highlight>
                <a:latin typeface="Oswald"/>
                <a:ea typeface="Oswald"/>
                <a:cs typeface="Oswald"/>
                <a:sym typeface="Oswald"/>
              </a:rPr>
              <a:t>Tip: Inspirujícím příkladem je magazín Gusto obchodního řetězce Billa. Nejen, že uvnitř časopisu najdete akční zboží </a:t>
            </a:r>
            <a:br>
              <a:rPr lang="cs" sz="1350">
                <a:solidFill>
                  <a:srgbClr val="FFFFFF"/>
                </a:solidFill>
                <a:highlight>
                  <a:schemeClr val="lt1"/>
                </a:highlight>
                <a:latin typeface="Oswald"/>
                <a:ea typeface="Oswald"/>
                <a:cs typeface="Oswald"/>
                <a:sym typeface="Oswald"/>
              </a:rPr>
            </a:br>
            <a:r>
              <a:rPr lang="cs" sz="1350">
                <a:solidFill>
                  <a:srgbClr val="FFFFFF"/>
                </a:solidFill>
                <a:highlight>
                  <a:schemeClr val="lt1"/>
                </a:highlight>
                <a:latin typeface="Oswald"/>
                <a:ea typeface="Oswald"/>
                <a:cs typeface="Oswald"/>
                <a:sym typeface="Oswald"/>
              </a:rPr>
              <a:t>a aktuální nabídku obchodu, ale také  př</a:t>
            </a:r>
            <a:r>
              <a:rPr lang="cs" sz="1350">
                <a:solidFill>
                  <a:srgbClr val="FFFFFF"/>
                </a:solidFill>
                <a:highlight>
                  <a:schemeClr val="lt1"/>
                </a:highlight>
                <a:latin typeface="Oswald"/>
                <a:ea typeface="Oswald"/>
                <a:cs typeface="Oswald"/>
                <a:sym typeface="Oswald"/>
              </a:rPr>
              <a:t>ínosný obsah – recepty doplněné pěknými fotografiemi. To vše na kvalitním papíře.</a:t>
            </a:r>
            <a:endParaRPr/>
          </a:p>
        </p:txBody>
      </p:sp>
      <p:pic>
        <p:nvPicPr>
          <p:cNvPr descr="Výsledek obrázku pro billa gusto" id="122" name="Google Shape;122;p21"/>
          <p:cNvPicPr preferRelativeResize="0"/>
          <p:nvPr/>
        </p:nvPicPr>
        <p:blipFill>
          <a:blip r:embed="rId3">
            <a:alphaModFix/>
          </a:blip>
          <a:stretch>
            <a:fillRect/>
          </a:stretch>
        </p:blipFill>
        <p:spPr>
          <a:xfrm>
            <a:off x="4521425" y="194675"/>
            <a:ext cx="3932226" cy="3097400"/>
          </a:xfrm>
          <a:prstGeom prst="rect">
            <a:avLst/>
          </a:prstGeom>
          <a:noFill/>
          <a:ln>
            <a:noFill/>
          </a:ln>
        </p:spPr>
      </p:pic>
      <p:pic>
        <p:nvPicPr>
          <p:cNvPr descr="Související obrázek" id="123" name="Google Shape;123;p21"/>
          <p:cNvPicPr preferRelativeResize="0"/>
          <p:nvPr/>
        </p:nvPicPr>
        <p:blipFill>
          <a:blip r:embed="rId4">
            <a:alphaModFix/>
          </a:blip>
          <a:stretch>
            <a:fillRect/>
          </a:stretch>
        </p:blipFill>
        <p:spPr>
          <a:xfrm>
            <a:off x="7112975" y="2763050"/>
            <a:ext cx="1798650" cy="2186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