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48" r:id="rId2"/>
    <p:sldMasterId id="2147483650" r:id="rId3"/>
  </p:sldMasterIdLst>
  <p:notesMasterIdLst>
    <p:notesMasterId r:id="rId86"/>
  </p:notesMasterIdLst>
  <p:sldIdLst>
    <p:sldId id="256" r:id="rId4"/>
    <p:sldId id="334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32" r:id="rId13"/>
    <p:sldId id="333" r:id="rId14"/>
    <p:sldId id="271" r:id="rId15"/>
    <p:sldId id="331" r:id="rId16"/>
    <p:sldId id="342" r:id="rId17"/>
    <p:sldId id="272" r:id="rId18"/>
    <p:sldId id="264" r:id="rId19"/>
    <p:sldId id="257" r:id="rId20"/>
    <p:sldId id="265" r:id="rId21"/>
    <p:sldId id="267" r:id="rId22"/>
    <p:sldId id="266" r:id="rId23"/>
    <p:sldId id="261" r:id="rId24"/>
    <p:sldId id="268" r:id="rId25"/>
    <p:sldId id="276" r:id="rId26"/>
    <p:sldId id="270" r:id="rId27"/>
    <p:sldId id="269" r:id="rId28"/>
    <p:sldId id="274" r:id="rId29"/>
    <p:sldId id="330" r:id="rId30"/>
    <p:sldId id="275" r:id="rId31"/>
    <p:sldId id="262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2" r:id="rId57"/>
    <p:sldId id="301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1" r:id="rId66"/>
    <p:sldId id="312" r:id="rId67"/>
    <p:sldId id="313" r:id="rId68"/>
    <p:sldId id="310" r:id="rId69"/>
    <p:sldId id="314" r:id="rId70"/>
    <p:sldId id="315" r:id="rId71"/>
    <p:sldId id="316" r:id="rId72"/>
    <p:sldId id="317" r:id="rId73"/>
    <p:sldId id="318" r:id="rId74"/>
    <p:sldId id="322" r:id="rId75"/>
    <p:sldId id="320" r:id="rId76"/>
    <p:sldId id="321" r:id="rId77"/>
    <p:sldId id="319" r:id="rId78"/>
    <p:sldId id="324" r:id="rId79"/>
    <p:sldId id="323" r:id="rId80"/>
    <p:sldId id="325" r:id="rId81"/>
    <p:sldId id="326" r:id="rId82"/>
    <p:sldId id="327" r:id="rId83"/>
    <p:sldId id="328" r:id="rId84"/>
    <p:sldId id="329" r:id="rId8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664"/>
    <a:srgbClr val="9182BE"/>
    <a:srgbClr val="4B96CD"/>
    <a:srgbClr val="96C832"/>
    <a:srgbClr val="FFD200"/>
    <a:srgbClr val="F08C00"/>
    <a:srgbClr val="3CB9C3"/>
    <a:srgbClr val="504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75" autoAdjust="0"/>
  </p:normalViewPr>
  <p:slideViewPr>
    <p:cSldViewPr>
      <p:cViewPr varScale="1"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ableStyles" Target="tableStyle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27A65C-0BC8-4C92-95EA-9A78815CF8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948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72E31-46B3-4587-B718-6EB759EA6E9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74DF0-C13E-43B6-A253-7617A76E819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2F271-6560-4D19-A135-6A5810DA70A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rgbClr val="504B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0" y="1914525"/>
            <a:ext cx="7772400" cy="914400"/>
          </a:xfrm>
        </p:spPr>
        <p:txBody>
          <a:bodyPr/>
          <a:lstStyle>
            <a:lvl1pPr>
              <a:lnSpc>
                <a:spcPct val="90000"/>
              </a:lnSpc>
              <a:defRPr sz="45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9150" y="4767263"/>
            <a:ext cx="6400800" cy="900112"/>
          </a:xfrm>
        </p:spPr>
        <p:txBody>
          <a:bodyPr lIns="0" tIns="0" rIns="0">
            <a:spAutoFit/>
          </a:bodyPr>
          <a:lstStyle>
            <a:lvl1pPr marL="0" indent="0">
              <a:buFont typeface="Arial" charset="0"/>
              <a:buNone/>
              <a:defRPr sz="2000">
                <a:solidFill>
                  <a:srgbClr val="3CB9C3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9150" y="6245225"/>
            <a:ext cx="2133600" cy="212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3CC359A3-5C2E-4B23-9C42-9AA9519627C5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3081" name="Picture 9" descr="logo_mzk_rgb_bily_podkl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549275"/>
            <a:ext cx="1363663" cy="9652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525F60-C220-41C7-B65F-04BA4532EC4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501A52-0BA5-4329-8991-A359E1A144C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7088" y="1600200"/>
            <a:ext cx="38592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38700" y="1600200"/>
            <a:ext cx="38592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511833-2F69-42DF-BC4E-3951B8AED6A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3DB46-9022-4F65-B051-17163A2B022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5D9AAB-7917-40B5-B83B-CE14A4AD366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C78D15-085B-468E-8A42-C67AF0A5729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EBC01E-177B-4823-88FD-4A84E45F99D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13FF7-457E-448A-B825-4A24588D6B1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2AD027-6DF4-4E00-BD30-894F4B9121B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68FAD0-A1D0-46BC-84B9-360E28F52E7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61150" y="401638"/>
            <a:ext cx="2036763" cy="5724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6100" y="401638"/>
            <a:ext cx="5962650" cy="5724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6523A4-A5B0-4852-9C63-5A6C14029B5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1C1B6-AF7F-4500-8039-8BD6D176102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4CD23-30C9-4578-96ED-9FD2E7D8718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D3710-D397-4178-974A-4DD528FDEFF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8C220-65BA-4719-A250-E6B04CE599A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945AD-F40B-4EDC-B077-C6D20995C42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67414-AF03-4C5C-A8E8-34F20C10A9A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3D505-DFFF-472F-9348-FEC82AD9B2A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4B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3548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3E0E80-16EF-48F9-8C29-6ADBACB89A57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10249" name="Picture 9" descr="logo_mzk_rgb_bily_podklad_smal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32763" y="603250"/>
            <a:ext cx="471487" cy="3333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609600" indent="-609600" algn="l" rtl="0" eaLnBrk="1" fontAlgn="base" hangingPunct="1">
        <a:spcBef>
          <a:spcPct val="20000"/>
        </a:spcBef>
        <a:spcAft>
          <a:spcPct val="0"/>
        </a:spcAft>
        <a:buAutoNum type="arabicPeriod"/>
        <a:defRPr sz="3200" b="1">
          <a:solidFill>
            <a:srgbClr val="3CB9C3"/>
          </a:solidFill>
          <a:latin typeface="+mn-lt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AutoNum type="arabicPeriod"/>
        <a:defRPr sz="2800">
          <a:solidFill>
            <a:schemeClr val="bg1"/>
          </a:solidFill>
          <a:latin typeface="+mn-lt"/>
          <a:cs typeface="+mn-cs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AutoNum type="arabicPeriod"/>
        <a:defRPr sz="2400">
          <a:solidFill>
            <a:schemeClr val="bg1"/>
          </a:solidFill>
          <a:latin typeface="+mn-lt"/>
          <a:cs typeface="+mn-cs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AutoNum type="arabicPeriod"/>
        <a:defRPr sz="2000">
          <a:solidFill>
            <a:schemeClr val="bg1"/>
          </a:solidFill>
          <a:latin typeface="+mn-lt"/>
          <a:cs typeface="+mn-cs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AutoNum type="arabicPeriod"/>
        <a:defRPr sz="2000">
          <a:solidFill>
            <a:schemeClr val="bg1"/>
          </a:solidFill>
          <a:latin typeface="+mn-lt"/>
          <a:cs typeface="+mn-cs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AutoNum type="arabicPeriod"/>
        <a:defRPr sz="2000">
          <a:solidFill>
            <a:schemeClr val="bg1"/>
          </a:solidFill>
          <a:latin typeface="+mn-lt"/>
          <a:cs typeface="+mn-cs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AutoNum type="arabicPeriod"/>
        <a:defRPr sz="2000">
          <a:solidFill>
            <a:schemeClr val="bg1"/>
          </a:solidFill>
          <a:latin typeface="+mn-lt"/>
          <a:cs typeface="+mn-cs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AutoNum type="arabicPeriod"/>
        <a:defRPr sz="2000">
          <a:solidFill>
            <a:schemeClr val="bg1"/>
          </a:solidFill>
          <a:latin typeface="+mn-lt"/>
          <a:cs typeface="+mn-cs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AutoNum type="arabicPeriod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rgbClr val="504B5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6100" y="401638"/>
            <a:ext cx="72659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600200"/>
            <a:ext cx="78708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0"/>
            <a:r>
              <a:rPr lang="cs-CZ" smtClean="0"/>
              <a:t>Druhá úroveň</a:t>
            </a:r>
          </a:p>
          <a:p>
            <a:pPr lvl="1"/>
            <a:r>
              <a:rPr lang="cs-CZ" smtClean="0"/>
              <a:t>Třetí úroveň</a:t>
            </a:r>
          </a:p>
          <a:p>
            <a:pPr lvl="2"/>
            <a:r>
              <a:rPr lang="cs-CZ" smtClean="0"/>
              <a:t>Čtvrtá úroveň</a:t>
            </a:r>
          </a:p>
          <a:p>
            <a:pPr lvl="3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2372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504B55"/>
                </a:solidFill>
              </a:defRPr>
            </a:lvl1pPr>
          </a:lstStyle>
          <a:p>
            <a:fld id="{1E44F25C-006B-42FA-A02E-8E0A51E9A9C9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827088" y="6237288"/>
            <a:ext cx="2736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>
                <a:solidFill>
                  <a:srgbClr val="504B55"/>
                </a:solidFill>
              </a:rPr>
              <a:t>Moravská zemská knihovna</a:t>
            </a:r>
          </a:p>
        </p:txBody>
      </p:sp>
      <p:pic>
        <p:nvPicPr>
          <p:cNvPr id="1035" name="Picture 11" descr="logo_mzk_rgb_bile_bily_podklad_smal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32763" y="449263"/>
            <a:ext cx="471487" cy="3333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⁄"/>
        <a:defRPr sz="2800">
          <a:solidFill>
            <a:srgbClr val="504B5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200">
          <a:solidFill>
            <a:srgbClr val="504B55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900">
          <a:solidFill>
            <a:srgbClr val="504B55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504B55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04B55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04B55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04B55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04B55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504B55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4B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9313" y="4389438"/>
            <a:ext cx="44434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900113" y="5157788"/>
            <a:ext cx="4319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849313" y="5237163"/>
            <a:ext cx="4321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2000">
                <a:solidFill>
                  <a:srgbClr val="3CB9C3"/>
                </a:solidFill>
              </a:rPr>
              <a:t>Moravská zemská knihovna v Brně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sz="2000">
                <a:solidFill>
                  <a:srgbClr val="3CB9C3"/>
                </a:solidFill>
              </a:rPr>
              <a:t>www.mzk.cz</a:t>
            </a:r>
          </a:p>
        </p:txBody>
      </p:sp>
      <p:pic>
        <p:nvPicPr>
          <p:cNvPr id="9226" name="Picture 10" descr="posledni_stran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59413" y="0"/>
            <a:ext cx="3684587" cy="57483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si.org/" TargetMode="External"/><Relationship Id="rId2" Type="http://schemas.openxmlformats.org/officeDocument/2006/relationships/hyperlink" Target="https://www.niso.org/public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tsi.org/standards-search#Pre-defined%20Collection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seznamcsn.agentura-cas.cz/vyhledavani.aspx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so.org/home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iso.org/obp/ui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iso.org/members.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n.eu/Pages/default.aspx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goa.cz/ts.platne-normativni-dokumenty/platna-tp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uth.de/e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.ihs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eco.cz/siteassets/documents/normy_standards/tnv_seznam.pdf" TargetMode="External"/><Relationship Id="rId2" Type="http://schemas.openxmlformats.org/officeDocument/2006/relationships/hyperlink" Target="https://www.sweco.cz/nae-sluby/tvorba-norem-pro-vodni-hospodastvi-a-ekologii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orldwide.espacenet.com/beta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os.army.cz/zakon-c-3092000-sb-hl-ii" TargetMode="External"/><Relationship Id="rId2" Type="http://schemas.openxmlformats.org/officeDocument/2006/relationships/hyperlink" Target="http://www.oos.army.cz/ceske-obranne-standardy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0" y="1556792"/>
            <a:ext cx="7772400" cy="1661993"/>
          </a:xfrm>
        </p:spPr>
        <p:txBody>
          <a:bodyPr/>
          <a:lstStyle/>
          <a:p>
            <a:pPr algn="ctr"/>
            <a:r>
              <a:rPr lang="cs-CZ" sz="6000" dirty="0" smtClean="0"/>
              <a:t>Kde a jak hledat </a:t>
            </a:r>
            <a:br>
              <a:rPr lang="cs-CZ" sz="6000" dirty="0" smtClean="0"/>
            </a:br>
            <a:r>
              <a:rPr lang="cs-CZ" sz="6000" dirty="0" smtClean="0"/>
              <a:t>normy a patenty</a:t>
            </a:r>
            <a:endParaRPr lang="cs-CZ" sz="6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9150" y="3356992"/>
            <a:ext cx="8073330" cy="3259354"/>
          </a:xfrm>
        </p:spPr>
        <p:txBody>
          <a:bodyPr/>
          <a:lstStyle/>
          <a:p>
            <a:pPr algn="ctr"/>
            <a:endParaRPr lang="cs-CZ" sz="3600" dirty="0" smtClean="0"/>
          </a:p>
          <a:p>
            <a:pPr algn="ctr"/>
            <a:r>
              <a:rPr lang="cs-CZ" sz="3600" dirty="0" smtClean="0"/>
              <a:t>Martina </a:t>
            </a:r>
            <a:r>
              <a:rPr lang="cs-CZ" sz="3600" dirty="0" err="1" smtClean="0"/>
              <a:t>Machátová</a:t>
            </a:r>
            <a:endParaRPr lang="cs-CZ" sz="3600" dirty="0" smtClean="0"/>
          </a:p>
          <a:p>
            <a:pPr algn="ctr"/>
            <a:endParaRPr lang="cs-CZ" sz="3600" dirty="0" smtClean="0"/>
          </a:p>
          <a:p>
            <a:pPr algn="ctr"/>
            <a:r>
              <a:rPr lang="cs-CZ" sz="3600" dirty="0" err="1" smtClean="0"/>
              <a:t>CitaKon</a:t>
            </a:r>
            <a:r>
              <a:rPr lang="cs-CZ" sz="3600" dirty="0" smtClean="0"/>
              <a:t> 2019</a:t>
            </a:r>
          </a:p>
          <a:p>
            <a:pPr algn="ctr"/>
            <a:r>
              <a:rPr lang="cs-CZ" sz="3600" dirty="0" smtClean="0"/>
              <a:t>21. </a:t>
            </a:r>
            <a:r>
              <a:rPr lang="cs-CZ" sz="3600" dirty="0"/>
              <a:t>b</a:t>
            </a:r>
            <a:r>
              <a:rPr lang="cs-CZ" sz="3600" dirty="0" smtClean="0"/>
              <a:t>řezna 2019</a:t>
            </a: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Normy v MZK v Brně (1)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Uchovává československé a české normy </a:t>
            </a:r>
            <a:endParaRPr lang="cs-CZ" altLang="cs-CZ" sz="2400" dirty="0" smtClean="0"/>
          </a:p>
          <a:p>
            <a:pPr marL="0" indent="0"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 v </a:t>
            </a:r>
            <a:r>
              <a:rPr lang="cs-CZ" altLang="cs-CZ" sz="2400" dirty="0"/>
              <a:t>papírové podobě od doby první republiky.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Uchovává i neplatné </a:t>
            </a:r>
            <a:r>
              <a:rPr lang="cs-CZ" altLang="cs-CZ" sz="2400" u="sng" dirty="0"/>
              <a:t>ČSN</a:t>
            </a:r>
            <a:r>
              <a:rPr lang="cs-CZ" altLang="cs-CZ" sz="2400" dirty="0"/>
              <a:t> včetně oprav a změn. Ve fondu se nacházejí i normy zrušené před r. 1997, které nejsou v databázi ČSN online.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Po r. 2000 nedoplňovány v papírové podobě normy </a:t>
            </a:r>
          </a:p>
          <a:p>
            <a:pPr marL="0" indent="0">
              <a:buNone/>
            </a:pPr>
            <a:r>
              <a:rPr lang="cs-CZ" altLang="cs-CZ" sz="2400" dirty="0" smtClean="0"/>
              <a:t>       </a:t>
            </a:r>
            <a:r>
              <a:rPr lang="cs-CZ" altLang="cs-CZ" sz="2400" dirty="0"/>
              <a:t>z oblasti telekomunikací a normy v angličtině.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Od r. 2012 do srpna 2013 nákup tištěných norem pouze ve výběru.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u="sng" dirty="0"/>
              <a:t>Nákup tištěných v MZK ukončen v srpnu 2013,  přístup </a:t>
            </a:r>
            <a:r>
              <a:rPr lang="cs-CZ" altLang="cs-CZ" sz="2400" u="sng" dirty="0" smtClean="0"/>
              <a:t>k </a:t>
            </a:r>
            <a:r>
              <a:rPr lang="cs-CZ" altLang="cs-CZ" sz="2400" u="sng" dirty="0"/>
              <a:t>novým normám pouze prostřednictvím databáze ČSN online.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258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Normy v MZK v Brně </a:t>
            </a:r>
            <a:r>
              <a:rPr lang="cs-CZ" dirty="0" smtClean="0"/>
              <a:t>(2)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/>
              <a:t>Uchovává standardy </a:t>
            </a:r>
            <a:r>
              <a:rPr lang="cs-CZ" altLang="cs-CZ" sz="2000" u="sng" dirty="0"/>
              <a:t>TPG</a:t>
            </a:r>
            <a:r>
              <a:rPr lang="cs-CZ" altLang="cs-CZ" sz="2000" dirty="0"/>
              <a:t> (plynárenství) a </a:t>
            </a:r>
            <a:r>
              <a:rPr lang="cs-CZ" altLang="cs-CZ" sz="2000" u="sng" dirty="0"/>
              <a:t>TNV</a:t>
            </a:r>
            <a:r>
              <a:rPr lang="cs-CZ" altLang="cs-CZ" sz="2000" dirty="0"/>
              <a:t> (vodní hospodářství), záznamy těchto standardů jsou v katalogu MZK.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/>
              <a:t>Uchovává německé normy </a:t>
            </a:r>
            <a:r>
              <a:rPr lang="cs-CZ" altLang="cs-CZ" sz="2000" u="sng" dirty="0"/>
              <a:t>DIN</a:t>
            </a:r>
            <a:r>
              <a:rPr lang="cs-CZ" altLang="cs-CZ" sz="2000" dirty="0"/>
              <a:t> z let 1993 – 2000, výběrově také z let 1978 – 1992. Tyto normy jsou v němčině, jsou určeny pouze k prezenčnímu studiu, nesmějí se rozmnožovat.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/>
              <a:t>Normy žádejte u služby ve studovně přírodních a technických věd v 6. poschodí.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/>
              <a:t>Technické předpisy doplňuje MZK výběrově, jejich záznamy jsou v katalogu.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/>
              <a:t>Všechny normy jsou k dispozici pouze k prostudování ve studovně, nepůjčují se domů, nelze je rozmnožovat.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/>
              <a:t>K nahlédnutí do norem či databáze ČSN online je nutné vlastnit platnou čtenářskou průkazku MZK.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4846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České normy </a:t>
            </a:r>
            <a:r>
              <a:rPr lang="cs-CZ" altLang="cs-CZ" dirty="0"/>
              <a:t>a standardy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>v </a:t>
            </a:r>
            <a:r>
              <a:rPr lang="cs-CZ" altLang="cs-CZ" dirty="0"/>
              <a:t>knihovnách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cs-CZ" altLang="cs-CZ" sz="2800" dirty="0"/>
              <a:t>Moravskoslezská vědecká knihovna v Ostravě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/>
              <a:t>Buduje stále papírovou sbírku všech ČSN.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/>
              <a:t>Má ve svém fondu standardy TPG a TNV.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/>
              <a:t>Přístup do báze ČSN Online.</a:t>
            </a:r>
          </a:p>
          <a:p>
            <a:pPr>
              <a:buFont typeface="Arial" pitchFamily="34" charset="0"/>
              <a:buNone/>
            </a:pPr>
            <a:r>
              <a:rPr lang="cs-CZ" altLang="cs-CZ" sz="2800" dirty="0" smtClean="0"/>
              <a:t>Bývalé </a:t>
            </a:r>
            <a:r>
              <a:rPr lang="cs-CZ" altLang="cs-CZ" sz="2800" dirty="0"/>
              <a:t>státní vědecké a velké odborné  </a:t>
            </a:r>
            <a:r>
              <a:rPr lang="cs-CZ" altLang="cs-CZ" sz="2800" dirty="0" smtClean="0"/>
              <a:t>a</a:t>
            </a:r>
          </a:p>
          <a:p>
            <a:pPr>
              <a:buFont typeface="Arial" pitchFamily="34" charset="0"/>
              <a:buNone/>
            </a:pPr>
            <a:r>
              <a:rPr lang="cs-CZ" altLang="cs-CZ" sz="2800" dirty="0" smtClean="0"/>
              <a:t>univerzitní </a:t>
            </a:r>
            <a:r>
              <a:rPr lang="cs-CZ" altLang="cs-CZ" sz="2800" dirty="0"/>
              <a:t>knihovny: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/>
              <a:t>ČSN online.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/>
              <a:t>Tištěné normy nejsou léta soustavně a v úplnosti doplňovány.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Zahraniční normy </a:t>
            </a:r>
            <a:br>
              <a:rPr lang="cs-CZ" dirty="0" smtClean="0"/>
            </a:br>
            <a:r>
              <a:rPr lang="cs-CZ" dirty="0" smtClean="0"/>
              <a:t>v knihovnách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57192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cs-CZ" altLang="cs-CZ" sz="2800" dirty="0"/>
              <a:t>Originální zahraniční normy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dirty="0" smtClean="0"/>
              <a:t>     Přístupné </a:t>
            </a:r>
            <a:r>
              <a:rPr lang="cs-CZ" altLang="cs-CZ" sz="2800" dirty="0"/>
              <a:t>pouze v ÚNMZ v </a:t>
            </a:r>
            <a:r>
              <a:rPr lang="cs-CZ" altLang="cs-CZ" sz="2800" dirty="0" smtClean="0"/>
              <a:t>Praze</a:t>
            </a:r>
          </a:p>
          <a:p>
            <a:pPr marL="0" indent="0">
              <a:buNone/>
            </a:pPr>
            <a:r>
              <a:rPr lang="cs-CZ" altLang="cs-CZ" sz="2800" dirty="0"/>
              <a:t> </a:t>
            </a:r>
            <a:r>
              <a:rPr lang="cs-CZ" altLang="cs-CZ" sz="2800" dirty="0" smtClean="0"/>
              <a:t>         ( zejména normy mezinárodní a </a:t>
            </a:r>
          </a:p>
          <a:p>
            <a:pPr marL="0" indent="0">
              <a:buNone/>
            </a:pPr>
            <a:r>
              <a:rPr lang="cs-CZ" altLang="cs-CZ" sz="2800" dirty="0"/>
              <a:t> </a:t>
            </a:r>
            <a:r>
              <a:rPr lang="cs-CZ" altLang="cs-CZ" sz="2800" dirty="0" smtClean="0"/>
              <a:t>         některé národní).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dirty="0"/>
              <a:t> </a:t>
            </a:r>
            <a:r>
              <a:rPr lang="cs-CZ" altLang="cs-CZ" sz="2800" dirty="0" smtClean="0"/>
              <a:t>    Veřejné </a:t>
            </a:r>
            <a:r>
              <a:rPr lang="cs-CZ" altLang="cs-CZ" sz="2800" dirty="0"/>
              <a:t>knihovny v ČR nemají ve fondu</a:t>
            </a:r>
            <a:r>
              <a:rPr lang="cs-CZ" altLang="cs-CZ" sz="2800" dirty="0" smtClean="0"/>
              <a:t>.</a:t>
            </a:r>
          </a:p>
          <a:p>
            <a:pPr marL="0" indent="0">
              <a:buNone/>
            </a:pPr>
            <a:endParaRPr lang="cs-CZ" altLang="cs-CZ" sz="2800" dirty="0"/>
          </a:p>
          <a:p>
            <a:pPr>
              <a:buFont typeface="Arial" pitchFamily="34" charset="0"/>
              <a:buNone/>
            </a:pPr>
            <a:r>
              <a:rPr lang="cs-CZ" altLang="cs-CZ" sz="2800" dirty="0"/>
              <a:t>Standardy odborných asociací, zejména v USA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/>
              <a:t>Nejsou v úplnosti dostupné v žádné instituci v ČR k nahlédnutí, lze pouze koupit.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3723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Zahraniční normy zdarma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571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NISO</a:t>
            </a:r>
          </a:p>
          <a:p>
            <a:pPr marL="0" indent="0">
              <a:buNone/>
            </a:pPr>
            <a:r>
              <a:rPr lang="cs-CZ" dirty="0" smtClean="0"/>
              <a:t>    </a:t>
            </a:r>
            <a:r>
              <a:rPr lang="en-US" dirty="0" smtClean="0"/>
              <a:t>National </a:t>
            </a:r>
            <a:r>
              <a:rPr lang="en-US" dirty="0"/>
              <a:t>Information Standards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en-US" dirty="0" smtClean="0"/>
              <a:t>Organization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  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www.niso.org/publications</a:t>
            </a:r>
            <a:endParaRPr lang="cs-CZ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ETSI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</a:t>
            </a:r>
            <a:r>
              <a:rPr lang="en-US" dirty="0" smtClean="0"/>
              <a:t>European </a:t>
            </a:r>
            <a:r>
              <a:rPr lang="en-US" dirty="0"/>
              <a:t>Telecommunications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en-US" dirty="0" smtClean="0"/>
              <a:t>Standards </a:t>
            </a:r>
            <a:r>
              <a:rPr lang="en-US" dirty="0"/>
              <a:t>Institute </a:t>
            </a:r>
            <a:br>
              <a:rPr lang="en-US" dirty="0"/>
            </a:br>
            <a:r>
              <a:rPr lang="cs-CZ" dirty="0" smtClean="0"/>
              <a:t>    </a:t>
            </a:r>
            <a:r>
              <a:rPr lang="en-US" dirty="0" smtClean="0">
                <a:hlinkClick r:id="rId3"/>
              </a:rPr>
              <a:t>www.etsi.org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   </a:t>
            </a:r>
            <a:r>
              <a:rPr lang="cs-CZ" sz="1800" dirty="0">
                <a:hlinkClick r:id="rId4"/>
              </a:rPr>
              <a:t>https://</a:t>
            </a:r>
            <a:r>
              <a:rPr lang="cs-CZ" sz="1800" dirty="0" smtClean="0">
                <a:hlinkClick r:id="rId4"/>
              </a:rPr>
              <a:t>www.etsi.org/standards-search#Pre-defined%20Collections</a:t>
            </a:r>
            <a:endParaRPr lang="cs-CZ" sz="18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0" dirty="0"/>
              <a:t/>
            </a:r>
            <a:br>
              <a:rPr lang="en-US" b="0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719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Normy ČSN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Česká agentura pro standardizaci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hlinkClick r:id="rId2"/>
              </a:rPr>
              <a:t>http://www.agentura-</a:t>
            </a:r>
            <a:r>
              <a:rPr lang="cs-CZ" dirty="0" err="1" smtClean="0">
                <a:hlinkClick r:id="rId2"/>
              </a:rPr>
              <a:t>cas.cz</a:t>
            </a:r>
            <a:r>
              <a:rPr lang="cs-CZ" dirty="0" smtClean="0">
                <a:hlinkClick r:id="rId2"/>
              </a:rPr>
              <a:t>/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Zákon č. 22/1997 Sb. o technických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požadavcích na výrobky.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Seznam ČSN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hlinkClick r:id="rId2"/>
              </a:rPr>
              <a:t>http://seznamcsn.agenturacas.cz/vyhledavani.aspx</a:t>
            </a:r>
            <a:endParaRPr lang="cs-CZ" sz="2600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Normy ČSN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i="1" dirty="0" smtClean="0"/>
              <a:t>,,</a:t>
            </a:r>
            <a:r>
              <a:rPr lang="cs-CZ" b="0" i="1" dirty="0" smtClean="0"/>
              <a:t> České technické normy nebo jejich části </a:t>
            </a:r>
          </a:p>
          <a:p>
            <a:pPr>
              <a:buNone/>
            </a:pPr>
            <a:r>
              <a:rPr lang="cs-CZ" b="0" i="1" dirty="0" smtClean="0"/>
              <a:t>vydané na jakémkoliv nosiči smějí být </a:t>
            </a:r>
          </a:p>
          <a:p>
            <a:pPr>
              <a:buNone/>
            </a:pPr>
            <a:r>
              <a:rPr lang="cs-CZ" b="0" i="1" dirty="0" smtClean="0"/>
              <a:t>rozmnožovány a rozšiřovány jen se </a:t>
            </a:r>
          </a:p>
          <a:p>
            <a:pPr>
              <a:buNone/>
            </a:pPr>
            <a:r>
              <a:rPr lang="cs-CZ" b="0" i="1" dirty="0" smtClean="0"/>
              <a:t>souhlasem Úřadu.“</a:t>
            </a:r>
          </a:p>
          <a:p>
            <a:pPr>
              <a:buNone/>
            </a:pPr>
            <a:endParaRPr lang="cs-CZ" b="0" i="1" dirty="0" smtClean="0"/>
          </a:p>
          <a:p>
            <a:pPr>
              <a:buNone/>
            </a:pPr>
            <a:r>
              <a:rPr lang="cs-CZ" b="0" i="1" dirty="0" smtClean="0"/>
              <a:t>Zákon č. 22/1997 Sb., hlava II, </a:t>
            </a:r>
            <a:r>
              <a:rPr lang="cs-CZ" dirty="0" smtClean="0"/>
              <a:t>§ 5.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54888" cy="1138138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Seznam ČSN</a:t>
            </a:r>
            <a:br>
              <a:rPr lang="cs-CZ" dirty="0" smtClean="0"/>
            </a:br>
            <a:r>
              <a:rPr lang="cs-CZ" sz="3200" b="0" dirty="0" smtClean="0"/>
              <a:t>Vyhledávání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399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4888" cy="1282154"/>
          </a:xfrm>
        </p:spPr>
        <p:txBody>
          <a:bodyPr/>
          <a:lstStyle/>
          <a:p>
            <a:r>
              <a:rPr lang="cs-CZ" dirty="0" smtClean="0"/>
              <a:t>Seznam ČSN</a:t>
            </a:r>
            <a:br>
              <a:rPr lang="cs-CZ" dirty="0" smtClean="0"/>
            </a:br>
            <a:r>
              <a:rPr lang="cs-CZ" sz="3200" b="0" dirty="0" smtClean="0"/>
              <a:t>Hledání podle třídicího znaku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076056" y="4005064"/>
            <a:ext cx="86409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šipka 8"/>
          <p:cNvCxnSpPr/>
          <p:nvPr/>
        </p:nvCxnSpPr>
        <p:spPr>
          <a:xfrm flipH="1" flipV="1">
            <a:off x="3203848" y="3429000"/>
            <a:ext cx="201622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Seznam ČSN</a:t>
            </a:r>
            <a:br>
              <a:rPr lang="cs-CZ" dirty="0" smtClean="0"/>
            </a:br>
            <a:r>
              <a:rPr lang="cs-CZ" sz="3200" b="0" dirty="0" smtClean="0"/>
              <a:t>Výběr třídicího znaku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0" y="2780928"/>
            <a:ext cx="6120680" cy="427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ovací šipka 6"/>
          <p:cNvCxnSpPr/>
          <p:nvPr/>
        </p:nvCxnSpPr>
        <p:spPr>
          <a:xfrm>
            <a:off x="251520" y="3356992"/>
            <a:ext cx="2952328" cy="2160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přednášky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 smtClean="0"/>
              <a:t>A. Databáze norem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Normy v českých knihovnách.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Seznam ČSN (databáze ČAS).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Databáze NORMSERVIS, ISO, </a:t>
            </a:r>
            <a:r>
              <a:rPr lang="cs-CZ" sz="2800" dirty="0" err="1" smtClean="0"/>
              <a:t>Techstreet</a:t>
            </a:r>
            <a:r>
              <a:rPr lang="cs-CZ" sz="2800" dirty="0" smtClean="0"/>
              <a:t> a IHS </a:t>
            </a:r>
            <a:r>
              <a:rPr lang="cs-CZ" sz="2800" dirty="0" err="1" smtClean="0"/>
              <a:t>Markit</a:t>
            </a:r>
            <a:r>
              <a:rPr lang="cs-CZ" sz="2800" dirty="0" smtClean="0"/>
              <a:t>.</a:t>
            </a:r>
          </a:p>
          <a:p>
            <a:pPr marL="0" indent="0">
              <a:buNone/>
            </a:pPr>
            <a:r>
              <a:rPr lang="cs-CZ" sz="2800" dirty="0" smtClean="0"/>
              <a:t>B. Databáze patentů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Úřad průmyslového vlastnictví,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 smtClean="0"/>
              <a:t>Espacenet</a:t>
            </a:r>
            <a:r>
              <a:rPr lang="cs-CZ" sz="2800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PATENTSCOPE,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 smtClean="0"/>
              <a:t>DEPATISnet</a:t>
            </a:r>
            <a:r>
              <a:rPr lang="cs-CZ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056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4888" cy="1354162"/>
          </a:xfrm>
        </p:spPr>
        <p:txBody>
          <a:bodyPr/>
          <a:lstStyle/>
          <a:p>
            <a:r>
              <a:rPr lang="cs-CZ" dirty="0" smtClean="0"/>
              <a:t>Seznam ČSN</a:t>
            </a:r>
            <a:br>
              <a:rPr lang="cs-CZ" dirty="0" smtClean="0"/>
            </a:br>
            <a:r>
              <a:rPr lang="cs-CZ" sz="2400" b="0" dirty="0" smtClean="0"/>
              <a:t>Hledání podle Mezinárodního třídění norem (ICS)</a:t>
            </a:r>
            <a:endParaRPr lang="cs-CZ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5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076056" y="5445224"/>
            <a:ext cx="1058416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ovací šipka 6"/>
          <p:cNvCxnSpPr/>
          <p:nvPr/>
        </p:nvCxnSpPr>
        <p:spPr>
          <a:xfrm flipH="1" flipV="1">
            <a:off x="3347864" y="3356992"/>
            <a:ext cx="2160240" cy="22322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Seznam ČSN</a:t>
            </a:r>
            <a:br>
              <a:rPr lang="cs-CZ" dirty="0" smtClean="0"/>
            </a:br>
            <a:r>
              <a:rPr lang="cs-CZ" sz="3200" b="0" dirty="0" smtClean="0"/>
              <a:t>Výsledky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399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7308304" y="2060848"/>
            <a:ext cx="1152128" cy="7920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Seznam ČSN</a:t>
            </a:r>
            <a:br>
              <a:rPr lang="cs-CZ" dirty="0" smtClean="0"/>
            </a:br>
            <a:r>
              <a:rPr lang="cs-CZ" sz="3200" b="0" dirty="0" smtClean="0"/>
              <a:t>Výsledky - tisk</a:t>
            </a:r>
            <a:endParaRPr lang="cs-CZ" sz="3200" b="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Seznam ČSN</a:t>
            </a:r>
            <a:br>
              <a:rPr lang="cs-CZ" dirty="0" smtClean="0"/>
            </a:br>
            <a:r>
              <a:rPr lang="cs-CZ" sz="3200" b="0" dirty="0" smtClean="0"/>
              <a:t>Záznam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Seznam ČSN</a:t>
            </a:r>
            <a:br>
              <a:rPr lang="cs-CZ" dirty="0" smtClean="0"/>
            </a:br>
            <a:r>
              <a:rPr lang="cs-CZ" sz="3200" b="0" dirty="0" smtClean="0"/>
              <a:t>Náhled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5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šipka 7"/>
          <p:cNvCxnSpPr/>
          <p:nvPr/>
        </p:nvCxnSpPr>
        <p:spPr>
          <a:xfrm flipH="1" flipV="1">
            <a:off x="5004048" y="4221088"/>
            <a:ext cx="2088232" cy="201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NORMSERVIS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https://www.normservis.cz/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Prodej českých a zahraničních </a:t>
            </a:r>
            <a:r>
              <a:rPr lang="cs-CZ" dirty="0" smtClean="0"/>
              <a:t>norem 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jiné služby.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Žďár nad Sázavou.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E-</a:t>
            </a:r>
            <a:r>
              <a:rPr lang="cs-CZ" dirty="0" err="1" smtClean="0"/>
              <a:t>shop</a:t>
            </a:r>
            <a:r>
              <a:rPr lang="cs-CZ" dirty="0" smtClean="0"/>
              <a:t>: https://eshop.normservis.cz/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NORMSERVIS</a:t>
            </a:r>
            <a:br>
              <a:rPr lang="cs-CZ" dirty="0" smtClean="0"/>
            </a:br>
            <a:r>
              <a:rPr lang="cs-CZ" sz="3200" b="0" dirty="0" smtClean="0"/>
              <a:t>Prodej zahraničních norem</a:t>
            </a:r>
            <a:endParaRPr lang="cs-CZ" sz="3200" b="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NORMSERVIS</a:t>
            </a:r>
            <a:br>
              <a:rPr lang="cs-CZ" dirty="0"/>
            </a:br>
            <a:r>
              <a:rPr lang="cs-CZ" sz="3200" b="0" dirty="0" smtClean="0"/>
              <a:t>Výsledky</a:t>
            </a:r>
            <a:endParaRPr lang="cs-CZ" sz="3200" b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399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853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NORMSERVIS</a:t>
            </a:r>
            <a:br>
              <a:rPr lang="cs-CZ" dirty="0" smtClean="0"/>
            </a:br>
            <a:r>
              <a:rPr lang="cs-CZ" sz="3200" b="0" dirty="0" smtClean="0"/>
              <a:t>Záznam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ISO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 smtClean="0"/>
              <a:t>International</a:t>
            </a:r>
            <a:r>
              <a:rPr lang="cs-CZ" dirty="0" smtClean="0"/>
              <a:t> </a:t>
            </a:r>
            <a:r>
              <a:rPr lang="cs-CZ" dirty="0" err="1" smtClean="0"/>
              <a:t>Organization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 smtClean="0"/>
              <a:t>Standardization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>
                <a:hlinkClick r:id="rId2"/>
              </a:rPr>
              <a:t>https://www.iso.org/home.html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České standardy požadované veřejností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Státní technické normy ČSN.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Plynárenské normy TPG, TD a TIN.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Normy pro vodní </a:t>
            </a:r>
            <a:r>
              <a:rPr lang="cs-CZ" dirty="0"/>
              <a:t>(</a:t>
            </a:r>
            <a:r>
              <a:rPr lang="cs-CZ" dirty="0" smtClean="0"/>
              <a:t>TNV) a odpadové hospodářství (TNO).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Současné podnikové normy.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České obranné standardy.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1852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ISO</a:t>
            </a:r>
            <a:br>
              <a:rPr lang="cs-CZ" dirty="0" smtClean="0"/>
            </a:br>
            <a:r>
              <a:rPr lang="cs-CZ" sz="3200" b="0" dirty="0" smtClean="0"/>
              <a:t>Základní vyhledávání a výsledky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ISO</a:t>
            </a:r>
            <a:br>
              <a:rPr lang="cs-CZ" dirty="0" smtClean="0"/>
            </a:br>
            <a:r>
              <a:rPr lang="cs-CZ" sz="3200" b="0" dirty="0" smtClean="0"/>
              <a:t>Záznam – 1. část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699792" y="2420888"/>
            <a:ext cx="1058416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ISO</a:t>
            </a:r>
            <a:br>
              <a:rPr lang="cs-CZ" dirty="0" smtClean="0"/>
            </a:br>
            <a:r>
              <a:rPr lang="cs-CZ" sz="3200" b="0" dirty="0" smtClean="0"/>
              <a:t>Záznam – 2. část</a:t>
            </a:r>
            <a:endParaRPr lang="cs-CZ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ISO</a:t>
            </a:r>
            <a:br>
              <a:rPr lang="cs-CZ" dirty="0" smtClean="0"/>
            </a:br>
            <a:r>
              <a:rPr lang="cs-CZ" sz="3200" b="0" dirty="0" smtClean="0"/>
              <a:t>Pokročilé vyhledávání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ISO - </a:t>
            </a:r>
            <a:r>
              <a:rPr lang="cs-CZ" sz="3200" b="0" dirty="0" err="1" smtClean="0"/>
              <a:t>plnotextové</a:t>
            </a:r>
            <a:r>
              <a:rPr lang="cs-CZ" sz="3200" b="0" dirty="0" smtClean="0"/>
              <a:t> vyhledávání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>
                <a:hlinkClick r:id="rId2"/>
              </a:rPr>
              <a:t>https://www.iso.org/obp/ui</a:t>
            </a:r>
            <a:r>
              <a:rPr lang="cs-CZ" dirty="0" smtClean="0">
                <a:hlinkClick r:id="rId2"/>
              </a:rPr>
              <a:t>/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4"/>
            <a:ext cx="9143999" cy="511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ISO – členové</a:t>
            </a:r>
            <a:br>
              <a:rPr lang="cs-CZ" dirty="0" smtClean="0"/>
            </a:br>
            <a:r>
              <a:rPr lang="cs-CZ" sz="3200" b="0" dirty="0" smtClean="0">
                <a:hlinkClick r:id="rId2"/>
              </a:rPr>
              <a:t>https://www.iso.org/members.html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4888" cy="1426170"/>
          </a:xfrm>
        </p:spPr>
        <p:txBody>
          <a:bodyPr/>
          <a:lstStyle/>
          <a:p>
            <a:r>
              <a:rPr lang="cs-CZ" dirty="0" smtClean="0"/>
              <a:t>ISO</a:t>
            </a:r>
            <a:br>
              <a:rPr lang="cs-CZ" dirty="0" smtClean="0"/>
            </a:br>
            <a:r>
              <a:rPr lang="cs-CZ" sz="3200" b="0" dirty="0" smtClean="0"/>
              <a:t>Informace o národním normalizačním úřadu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European Committee for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</a:t>
            </a:r>
            <a:r>
              <a:rPr lang="en-US" dirty="0" smtClean="0"/>
              <a:t>Standardization</a:t>
            </a:r>
            <a:r>
              <a:rPr lang="cs-CZ" dirty="0" smtClean="0"/>
              <a:t>.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>
              <a:hlinkClick r:id="rId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hlinkClick r:id="rId2"/>
              </a:rPr>
              <a:t>https://www.cen.eu/Pages/default.aspx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Evropské normy EN.</a:t>
            </a: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CEN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00192" y="2636912"/>
            <a:ext cx="1512168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</a:t>
            </a:r>
            <a:br>
              <a:rPr lang="cs-CZ" dirty="0" smtClean="0"/>
            </a:br>
            <a:r>
              <a:rPr lang="cs-CZ" sz="3200" b="0" dirty="0" smtClean="0"/>
              <a:t>Vyhledávání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Plynárenské normy TPG, TD a TIN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Informace o normách: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</a:t>
            </a:r>
            <a:r>
              <a:rPr lang="cs-CZ" sz="1800" dirty="0" smtClean="0">
                <a:hlinkClick r:id="rId2"/>
              </a:rPr>
              <a:t>https</a:t>
            </a:r>
            <a:r>
              <a:rPr lang="cs-CZ" sz="1800" dirty="0">
                <a:hlinkClick r:id="rId2"/>
              </a:rPr>
              <a:t>://</a:t>
            </a:r>
            <a:r>
              <a:rPr lang="cs-CZ" sz="1800" dirty="0" smtClean="0">
                <a:hlinkClick r:id="rId2"/>
              </a:rPr>
              <a:t>www.cgoa.cz/ts.platne-normativni-dokumenty/platna-tpg</a:t>
            </a: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Vydavatel: Český plynárenský svaz.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Jsou dodávány jako povinný výtisk</a:t>
            </a:r>
            <a:r>
              <a:rPr lang="cs-CZ" sz="2800" dirty="0" smtClean="0"/>
              <a:t>.</a:t>
            </a:r>
            <a:endParaRPr lang="cs-CZ" sz="2800" dirty="0"/>
          </a:p>
          <a:p>
            <a:pPr marL="0" indent="0">
              <a:buNone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Jsou k dispozici v některých knihovnách   ČR k nahlédnutí  a lze je zakoupit u prodejců    norem v ČR.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6374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</a:t>
            </a:r>
            <a:br>
              <a:rPr lang="cs-CZ" dirty="0" smtClean="0"/>
            </a:br>
            <a:r>
              <a:rPr lang="cs-CZ" sz="3200" b="0" dirty="0" smtClean="0"/>
              <a:t>Záznam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Beuth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sz="3600" dirty="0" smtClean="0">
                <a:hlinkClick r:id="rId2"/>
              </a:rPr>
              <a:t>https://www.beuth.de/en</a:t>
            </a:r>
            <a:endParaRPr lang="cs-CZ" sz="3600" dirty="0" smtClean="0"/>
          </a:p>
          <a:p>
            <a:pPr>
              <a:buFont typeface="Arial" pitchFamily="34" charset="0"/>
              <a:buChar char="•"/>
            </a:pPr>
            <a:endParaRPr lang="cs-CZ" sz="3600" dirty="0" smtClean="0"/>
          </a:p>
          <a:p>
            <a:pPr>
              <a:buFont typeface="Arial" pitchFamily="34" charset="0"/>
              <a:buChar char="•"/>
            </a:pPr>
            <a:endParaRPr lang="cs-CZ" sz="3600" dirty="0" smtClean="0"/>
          </a:p>
          <a:p>
            <a:pPr>
              <a:buFont typeface="Arial" pitchFamily="34" charset="0"/>
              <a:buChar char="•"/>
            </a:pPr>
            <a:r>
              <a:rPr lang="cs-CZ" sz="3600" dirty="0" smtClean="0"/>
              <a:t>Vydavatel německých norem DIN.</a:t>
            </a:r>
          </a:p>
          <a:p>
            <a:pPr>
              <a:buFont typeface="Arial" pitchFamily="34" charset="0"/>
              <a:buChar char="•"/>
            </a:pPr>
            <a:endParaRPr lang="cs-CZ" sz="3600" dirty="0" smtClean="0"/>
          </a:p>
          <a:p>
            <a:pPr>
              <a:buFont typeface="Arial" pitchFamily="34" charset="0"/>
              <a:buChar char="•"/>
            </a:pPr>
            <a:r>
              <a:rPr lang="cs-CZ" sz="3600" dirty="0" smtClean="0"/>
              <a:t>Prodej zahraničních norem.</a:t>
            </a:r>
            <a:endParaRPr lang="cs-CZ" sz="3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Beuth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Vyhledávání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Beuth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Výsledky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Beuth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Záznam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Techstreet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https://www.techstreet.com/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Prodej různých standardů a technických</a:t>
            </a:r>
          </a:p>
          <a:p>
            <a:pPr>
              <a:buNone/>
            </a:pPr>
            <a:r>
              <a:rPr lang="cs-CZ" dirty="0" smtClean="0"/>
              <a:t>publikací.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Techstreet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Vyhledávání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Techstreet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Výsledky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Techstreet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Záznam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IHS </a:t>
            </a:r>
            <a:r>
              <a:rPr lang="cs-CZ" dirty="0" err="1" smtClean="0"/>
              <a:t>Markit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sz="4000" dirty="0" smtClean="0">
                <a:hlinkClick r:id="rId2"/>
              </a:rPr>
              <a:t>https://global.ihs.com/</a:t>
            </a:r>
            <a:endParaRPr lang="cs-CZ" sz="4000" dirty="0" smtClean="0"/>
          </a:p>
          <a:p>
            <a:pPr>
              <a:buFont typeface="Arial" pitchFamily="34" charset="0"/>
              <a:buChar char="•"/>
            </a:pPr>
            <a:endParaRPr lang="cs-CZ" sz="4000" dirty="0" smtClean="0"/>
          </a:p>
          <a:p>
            <a:pPr>
              <a:buFont typeface="Arial" pitchFamily="34" charset="0"/>
              <a:buChar char="•"/>
            </a:pPr>
            <a:endParaRPr lang="cs-CZ" sz="4000" dirty="0" smtClean="0"/>
          </a:p>
          <a:p>
            <a:pPr>
              <a:buFont typeface="Arial" pitchFamily="34" charset="0"/>
              <a:buChar char="•"/>
            </a:pPr>
            <a:r>
              <a:rPr lang="cs-CZ" sz="4000" dirty="0" smtClean="0"/>
              <a:t>Prodej různých standardů.</a:t>
            </a:r>
            <a:endParaRPr lang="cs-CZ"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Plynárenské normy TPG, TD a TIN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399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996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IHS </a:t>
            </a:r>
            <a:r>
              <a:rPr lang="cs-CZ" dirty="0" err="1" smtClean="0"/>
              <a:t>Markit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Vyhledávání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IHS </a:t>
            </a:r>
            <a:r>
              <a:rPr lang="cs-CZ" dirty="0" err="1" smtClean="0"/>
              <a:t>Markit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/>
              <a:t>Výsledky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IHS </a:t>
            </a:r>
            <a:r>
              <a:rPr lang="cs-CZ" dirty="0" err="1" smtClean="0"/>
              <a:t>Markit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Záznam</a:t>
            </a:r>
            <a:endParaRPr lang="cs-CZ" sz="3200" b="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Patentové databáze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Bezplatné databáze:</a:t>
            </a:r>
          </a:p>
          <a:p>
            <a:endParaRPr lang="cs-CZ" dirty="0" smtClean="0"/>
          </a:p>
          <a:p>
            <a:r>
              <a:rPr lang="cs-CZ" dirty="0" smtClean="0"/>
              <a:t>Databáze Úřadu průmyslového vlastnictví v Praze.</a:t>
            </a:r>
          </a:p>
          <a:p>
            <a:r>
              <a:rPr lang="cs-CZ" dirty="0" err="1" smtClean="0"/>
              <a:t>Espacenet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Patentscope</a:t>
            </a:r>
            <a:endParaRPr lang="cs-CZ" dirty="0" smtClean="0"/>
          </a:p>
          <a:p>
            <a:r>
              <a:rPr lang="cs-CZ" dirty="0" smtClean="0"/>
              <a:t>DEPATISNET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Databáze´patentů a užitných vzorů ÚPV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Úřad průmyslového vlastnictví v Praze</a:t>
            </a:r>
          </a:p>
          <a:p>
            <a:pPr>
              <a:buNone/>
            </a:pPr>
            <a:r>
              <a:rPr lang="cs-CZ" dirty="0" smtClean="0"/>
              <a:t>www.</a:t>
            </a:r>
            <a:r>
              <a:rPr lang="cs-CZ" dirty="0" err="1" smtClean="0"/>
              <a:t>upv.cz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Databáze patentů a užitných vzorů</a:t>
            </a:r>
          </a:p>
          <a:p>
            <a:pPr>
              <a:buNone/>
            </a:pPr>
            <a:r>
              <a:rPr lang="cs-CZ" sz="1050" dirty="0" smtClean="0"/>
              <a:t>https://www.upv.cz/cs/sluzby-uradu/databaze-on-line/databaze-patentu-a-uzitnych-vzoru/narodni-databaze.html</a:t>
            </a:r>
          </a:p>
          <a:p>
            <a:pPr>
              <a:buNone/>
            </a:pPr>
            <a:r>
              <a:rPr lang="cs-CZ" dirty="0" smtClean="0"/>
              <a:t>https://isdv.upv.cz/webapp/!resdb.pta.frm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patentů a užitných vzorů ÚPV </a:t>
            </a:r>
            <a:r>
              <a:rPr lang="cs-CZ" sz="3200" b="0" dirty="0" smtClean="0"/>
              <a:t>- vyhledávání </a:t>
            </a:r>
            <a:endParaRPr lang="cs-CZ" sz="3200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patentů a užitných vzorů ÚPV </a:t>
            </a:r>
            <a:r>
              <a:rPr lang="cs-CZ" sz="3200" b="0" dirty="0" smtClean="0"/>
              <a:t>– výběr znaku z MPT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patentů a užitných vzorů ÚPV </a:t>
            </a:r>
            <a:r>
              <a:rPr lang="cs-CZ" sz="3200" b="0" dirty="0" smtClean="0"/>
              <a:t>– výběr znaku z MPT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5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patentů a užitných vzorů ÚPV </a:t>
            </a:r>
            <a:r>
              <a:rPr lang="cs-CZ" sz="3200" b="0" dirty="0" smtClean="0"/>
              <a:t>– záznam – 1. část</a:t>
            </a:r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patentů a užitných vzorů ÚPV </a:t>
            </a:r>
            <a:r>
              <a:rPr lang="cs-CZ" sz="3200" b="0" dirty="0" smtClean="0"/>
              <a:t>– záznam – 2. část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5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139952" y="2348880"/>
            <a:ext cx="1872208" cy="6983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4888" cy="1426170"/>
          </a:xfrm>
        </p:spPr>
        <p:txBody>
          <a:bodyPr/>
          <a:lstStyle/>
          <a:p>
            <a:r>
              <a:rPr lang="cs-CZ" sz="3600" dirty="0"/>
              <a:t>Normy pro vodní (TNV) a odpadové hospodářství (TNO).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hlinkClick r:id="rId2"/>
              </a:rPr>
              <a:t>https://www.sweco.cz/nae-sluby/tvorba-norem-pro-vodni-hospodastvi-a-ekologii</a:t>
            </a:r>
            <a:r>
              <a:rPr lang="cs-CZ" sz="2800" dirty="0" smtClean="0">
                <a:hlinkClick r:id="rId2"/>
              </a:rPr>
              <a:t>/</a:t>
            </a:r>
            <a:endParaRPr lang="cs-CZ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hlinkClick r:id="rId3"/>
              </a:rPr>
              <a:t>https://</a:t>
            </a:r>
            <a:r>
              <a:rPr lang="cs-CZ" sz="2800" dirty="0" smtClean="0">
                <a:hlinkClick r:id="rId3"/>
              </a:rPr>
              <a:t>www.sweco.cz/siteassets/documents/normy_standards/tnv_seznam.pdf</a:t>
            </a:r>
            <a:endParaRPr lang="cs-CZ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Vydavatel: </a:t>
            </a:r>
            <a:r>
              <a:rPr lang="cs-CZ" sz="2800" dirty="0" err="1" smtClean="0"/>
              <a:t>Sweco</a:t>
            </a:r>
            <a:r>
              <a:rPr lang="cs-CZ" sz="2800" dirty="0" smtClean="0"/>
              <a:t> (dříve </a:t>
            </a:r>
            <a:r>
              <a:rPr lang="cs-CZ" sz="2800" dirty="0" err="1" smtClean="0"/>
              <a:t>Hydroprojekt</a:t>
            </a:r>
            <a:r>
              <a:rPr lang="cs-CZ" sz="28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Jsou k dispozici v některých knihovnách   ČR k nahlédnutí  a lze je zakoupit u prodejců    norem v ČR.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42095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patentů a užitných vzorů ÚPV </a:t>
            </a:r>
            <a:r>
              <a:rPr lang="cs-CZ" sz="3200" b="0" dirty="0" smtClean="0"/>
              <a:t>– seznam k tisku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patentů a užitných vzorů ÚPV </a:t>
            </a:r>
            <a:r>
              <a:rPr lang="cs-CZ" sz="3200" b="0" dirty="0" smtClean="0"/>
              <a:t>– </a:t>
            </a:r>
            <a:r>
              <a:rPr lang="cs-CZ" sz="3200" b="0" dirty="0" err="1" smtClean="0"/>
              <a:t>viewer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5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Espacenet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hlinkClick r:id="rId2"/>
              </a:rPr>
              <a:t>https://worldwide.espacenet.com/beta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      https</a:t>
            </a:r>
            <a:r>
              <a:rPr lang="cs-CZ" sz="2800" dirty="0" smtClean="0"/>
              <a:t>://worldwide.espacenet.com/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Databáze obsahuje asi 110 milionů </a:t>
            </a:r>
          </a:p>
          <a:p>
            <a:pPr marL="0" indent="0">
              <a:buNone/>
            </a:pPr>
            <a:r>
              <a:rPr lang="cs-CZ" sz="2800" dirty="0" smtClean="0"/>
              <a:t>      patentových </a:t>
            </a:r>
            <a:r>
              <a:rPr lang="cs-CZ" sz="2800" dirty="0" smtClean="0"/>
              <a:t>dokumentů z řady zemí, </a:t>
            </a:r>
          </a:p>
          <a:p>
            <a:pPr marL="0" indent="0">
              <a:buNone/>
            </a:pPr>
            <a:r>
              <a:rPr lang="cs-CZ" sz="2800" dirty="0" smtClean="0"/>
              <a:t>      největší </a:t>
            </a:r>
            <a:r>
              <a:rPr lang="cs-CZ" sz="2800" dirty="0" smtClean="0"/>
              <a:t>volně přístupná patentová </a:t>
            </a:r>
          </a:p>
          <a:p>
            <a:pPr marL="0" indent="0">
              <a:buNone/>
            </a:pPr>
            <a:r>
              <a:rPr lang="cs-CZ" sz="2800" dirty="0" smtClean="0"/>
              <a:t>      databáze</a:t>
            </a:r>
            <a:r>
              <a:rPr lang="cs-CZ" sz="28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Buduje ji Evropský patentový úřad.</a:t>
            </a:r>
          </a:p>
          <a:p>
            <a:pPr marL="0" indent="0">
              <a:buNone/>
            </a:pPr>
            <a:r>
              <a:rPr lang="cs-CZ" sz="2800" smtClean="0"/>
              <a:t>       https</a:t>
            </a:r>
            <a:r>
              <a:rPr lang="cs-CZ" sz="2800" dirty="0" smtClean="0"/>
              <a:t>://www.epo.org/</a:t>
            </a:r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Espacenet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Vyhledávání – nové rozhraní</a:t>
            </a:r>
            <a:endParaRPr lang="cs-CZ" sz="3200" b="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399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1319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Espacenet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/>
              <a:t>Pokročilé vyhledávání</a:t>
            </a:r>
            <a:endParaRPr lang="cs-CZ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Espacenet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Espacenet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b="0" dirty="0" smtClean="0"/>
              <a:t>Hledání podle </a:t>
            </a:r>
            <a:r>
              <a:rPr lang="cs-CZ" sz="2000" b="0" dirty="0" err="1" smtClean="0"/>
              <a:t>Cooperative</a:t>
            </a:r>
            <a:r>
              <a:rPr lang="cs-CZ" sz="2000" b="0" dirty="0" smtClean="0"/>
              <a:t> Patent </a:t>
            </a:r>
            <a:r>
              <a:rPr lang="cs-CZ" sz="2000" b="0" dirty="0" err="1" smtClean="0"/>
              <a:t>Classification</a:t>
            </a:r>
            <a:r>
              <a:rPr lang="cs-CZ" sz="2000" b="0" dirty="0" smtClean="0"/>
              <a:t> (CPC)</a:t>
            </a:r>
            <a:r>
              <a:rPr lang="cs-CZ" b="0" dirty="0" smtClean="0"/>
              <a:t> </a:t>
            </a:r>
            <a:endParaRPr lang="cs-CZ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5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Espacenet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/>
              <a:t>Výběr třídníku CPC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ovací šipka 5"/>
          <p:cNvCxnSpPr/>
          <p:nvPr/>
        </p:nvCxnSpPr>
        <p:spPr>
          <a:xfrm flipV="1">
            <a:off x="971600" y="4509120"/>
            <a:ext cx="5760640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8604448" y="616530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Espacenet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/>
              <a:t>Filtry</a:t>
            </a:r>
            <a:endParaRPr lang="cs-CZ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4932040" y="2132856"/>
            <a:ext cx="9144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ovací šipka 6"/>
          <p:cNvCxnSpPr/>
          <p:nvPr/>
        </p:nvCxnSpPr>
        <p:spPr>
          <a:xfrm flipH="1">
            <a:off x="1907704" y="2852936"/>
            <a:ext cx="3384376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Espacenet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Záznam</a:t>
            </a:r>
            <a:endParaRPr lang="cs-CZ" sz="3200" b="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3131840" y="2348880"/>
            <a:ext cx="6012160" cy="45091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Současné podnikové normy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Nejsou v ČR systematicky sbírány a uchovávány v úplnosti v žádné instituci v ČR.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Nejsou k dispozici v úplnosti ani </a:t>
            </a:r>
          </a:p>
          <a:p>
            <a:pPr marL="0" indent="0">
              <a:buNone/>
            </a:pPr>
            <a:r>
              <a:rPr lang="cs-CZ" sz="2800" dirty="0" smtClean="0"/>
              <a:t>     v České agentuře pro standardizaci.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Je problém se dovědět o jejich existenci, nejsou nikde komplexně evidovány.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Lze se k nim dostat pouze vyžádáním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u příslušné firmy.</a:t>
            </a:r>
          </a:p>
          <a:p>
            <a:pPr marL="0" indent="0">
              <a:buNone/>
            </a:pPr>
            <a:endParaRPr lang="cs-CZ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82441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PATENTSCOPE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https://www.wipo.int/patentscope/en/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Zachycuje 74 miliony patentových</a:t>
            </a:r>
          </a:p>
          <a:p>
            <a:pPr>
              <a:buNone/>
            </a:pPr>
            <a:r>
              <a:rPr lang="cs-CZ" dirty="0" smtClean="0"/>
              <a:t>dokumentů.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Databázi buduje Světová organizace </a:t>
            </a:r>
          </a:p>
          <a:p>
            <a:pPr>
              <a:buNone/>
            </a:pPr>
            <a:r>
              <a:rPr lang="cs-CZ" dirty="0" smtClean="0"/>
              <a:t>duševního vlastnictví (WIPO).</a:t>
            </a:r>
          </a:p>
          <a:p>
            <a:pPr>
              <a:buNone/>
            </a:pPr>
            <a:r>
              <a:rPr lang="cs-CZ" dirty="0" smtClean="0"/>
              <a:t>https://www.wipo.int/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PATENTSCOPE</a:t>
            </a:r>
            <a:br>
              <a:rPr lang="cs-CZ" dirty="0" smtClean="0"/>
            </a:br>
            <a:r>
              <a:rPr lang="cs-CZ" sz="3200" b="0" dirty="0" smtClean="0"/>
              <a:t>Jednoduché vyhledávání</a:t>
            </a:r>
            <a:endParaRPr lang="cs-CZ" sz="3200" b="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4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PATENTSCOPE</a:t>
            </a:r>
            <a:br>
              <a:rPr lang="cs-CZ" sz="3200" dirty="0" smtClean="0"/>
            </a:br>
            <a:r>
              <a:rPr lang="cs-CZ" sz="3200" b="0" dirty="0" smtClean="0"/>
              <a:t>Vyhledávání </a:t>
            </a:r>
            <a:r>
              <a:rPr lang="cs-CZ" b="0" dirty="0" smtClean="0"/>
              <a:t>- </a:t>
            </a:r>
            <a:r>
              <a:rPr lang="cs-CZ" sz="3200" b="0" dirty="0"/>
              <a:t>k</a:t>
            </a:r>
            <a:r>
              <a:rPr lang="cs-CZ" sz="3200" b="0" dirty="0" smtClean="0"/>
              <a:t>ombinace </a:t>
            </a:r>
            <a:r>
              <a:rPr lang="cs-CZ" sz="3200" b="0" dirty="0" smtClean="0"/>
              <a:t>polí</a:t>
            </a:r>
            <a:endParaRPr lang="cs-CZ" sz="3200" b="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PATENTSCOPE</a:t>
            </a:r>
            <a:br>
              <a:rPr lang="cs-CZ" dirty="0" smtClean="0"/>
            </a:br>
            <a:r>
              <a:rPr lang="cs-CZ" sz="3200" dirty="0" smtClean="0"/>
              <a:t>Výsledky</a:t>
            </a:r>
            <a:endParaRPr lang="cs-CZ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PATENTSCOPE</a:t>
            </a:r>
            <a:br>
              <a:rPr lang="cs-CZ" dirty="0" smtClean="0"/>
            </a:br>
            <a:r>
              <a:rPr lang="cs-CZ" sz="3200" b="0" dirty="0" smtClean="0"/>
              <a:t>Záznam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5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619672" y="2564904"/>
            <a:ext cx="1440160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283968" y="2204864"/>
            <a:ext cx="122413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PATENTSCOPE</a:t>
            </a:r>
            <a:br>
              <a:rPr lang="cs-CZ" dirty="0" smtClean="0"/>
            </a:br>
            <a:r>
              <a:rPr lang="cs-CZ" sz="3200" b="0" dirty="0" smtClean="0"/>
              <a:t>Analýza výsledků</a:t>
            </a:r>
            <a:endParaRPr lang="cs-CZ" sz="3200" b="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399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0" y="2276872"/>
            <a:ext cx="8748464" cy="8640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DEPATISnet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Budována Německým patentovým a </a:t>
            </a:r>
          </a:p>
          <a:p>
            <a:pPr>
              <a:buNone/>
            </a:pPr>
            <a:r>
              <a:rPr lang="cs-CZ" dirty="0" smtClean="0"/>
              <a:t>známkovým úřadem.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sz="1800" dirty="0" smtClean="0"/>
              <a:t>https://depatisnet.dpma.de/DepatisNet/depatisnet?action=einsteiger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DEPATISnet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/>
              <a:t>Nabídka vyhledávacích masek</a:t>
            </a:r>
            <a:endParaRPr lang="cs-CZ" sz="32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7354888" cy="1556792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DEPATISnet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Vyhledávání pro začátečníky</a:t>
            </a:r>
            <a:endParaRPr lang="cs-CZ" sz="3200" b="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DEPATISnet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Výsledky</a:t>
            </a:r>
            <a:endParaRPr lang="cs-CZ" sz="3200" b="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484784"/>
            <a:ext cx="9324527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České obranné standardy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www.oos.army.cz/ceske-obranne-standardy</a:t>
            </a:r>
            <a:endParaRPr lang="cs-CZ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Zpracovává Úřad pro obrannou standardizaci, katalogizaci a státní ověřování jakosti.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hlinkClick r:id="rId3"/>
              </a:rPr>
              <a:t>Zákon č. 309/2000 Sb.</a:t>
            </a:r>
            <a:r>
              <a:rPr lang="cs-CZ" sz="2800" dirty="0"/>
              <a:t>, o obranné standardizaci, katalogizaci a státním ověřování jakosti výrobků a služeb určených k zajištění obrany státu a o změně živnostenského </a:t>
            </a:r>
            <a:r>
              <a:rPr lang="cs-CZ" sz="2800" dirty="0" smtClean="0"/>
              <a:t>zákona.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Zdarma v plném textu ke stažení.</a:t>
            </a:r>
            <a:endParaRPr lang="cs-CZ" sz="28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0285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DEPATISnet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Záznam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DEPATISnet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0" dirty="0" smtClean="0"/>
              <a:t>Titulní list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3999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7452320" y="2564904"/>
            <a:ext cx="1346448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Kontakt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smtClean="0"/>
          </a:p>
          <a:p>
            <a:pPr>
              <a:buNone/>
            </a:pPr>
            <a:r>
              <a:rPr lang="cs-CZ" smtClean="0"/>
              <a:t>PhDr</a:t>
            </a:r>
            <a:r>
              <a:rPr lang="cs-CZ" dirty="0" smtClean="0"/>
              <a:t>. Martina </a:t>
            </a:r>
            <a:r>
              <a:rPr lang="cs-CZ" dirty="0" err="1" smtClean="0"/>
              <a:t>Machátová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Moravská zemská knihovna v Brně</a:t>
            </a:r>
          </a:p>
          <a:p>
            <a:pPr>
              <a:buNone/>
            </a:pPr>
            <a:r>
              <a:rPr lang="cs-CZ" dirty="0" smtClean="0"/>
              <a:t>Tel.: 541 646 170</a:t>
            </a:r>
          </a:p>
          <a:p>
            <a:pPr>
              <a:buNone/>
            </a:pPr>
            <a:r>
              <a:rPr lang="cs-CZ" dirty="0" smtClean="0"/>
              <a:t>E-mail: </a:t>
            </a:r>
            <a:r>
              <a:rPr lang="cs-CZ" dirty="0" err="1" smtClean="0"/>
              <a:t>machat</a:t>
            </a:r>
            <a:r>
              <a:rPr lang="cs-CZ" dirty="0" smtClean="0"/>
              <a:t>@</a:t>
            </a:r>
            <a:r>
              <a:rPr lang="cs-CZ" dirty="0" err="1" smtClean="0"/>
              <a:t>mzk.cz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České obranné standardy</a:t>
            </a:r>
            <a:br>
              <a:rPr lang="cs-CZ" dirty="0" smtClean="0"/>
            </a:br>
            <a:r>
              <a:rPr lang="cs-CZ" sz="3200" b="0" dirty="0" smtClean="0"/>
              <a:t>Ukázka seznamu</a:t>
            </a:r>
            <a:endParaRPr lang="cs-CZ" sz="3200" b="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399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737611"/>
      </p:ext>
    </p:extLst>
  </p:cSld>
  <p:clrMapOvr>
    <a:masterClrMapping/>
  </p:clrMapOvr>
</p:sld>
</file>

<file path=ppt/theme/theme1.xml><?xml version="1.0" encoding="utf-8"?>
<a:theme xmlns:a="http://schemas.openxmlformats.org/drawingml/2006/main" name="ppt_sablona_mzk_obecna">
  <a:themeElements>
    <a:clrScheme name="ppt_sablona_mzk_obecn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_sablona_mzk_obecna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_sablona_mzk_obecn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ablona_mzk_obecn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ablona_mzk_obecn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ablona_mzk_obecn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ablona_mzk_obecn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sablona_mzk_obecn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sablona_mzk_obecn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sablona_mzk_obecn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sablona_mzk_obecn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sablona_mzk_obecn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sablona_mzk_obecn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sablona_mzk_obecn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ppt_sablona_mzk_obecna</Template>
  <TotalTime>460</TotalTime>
  <Words>998</Words>
  <Application>Microsoft Office PowerPoint</Application>
  <PresentationFormat>Předvádění na obrazovce (4:3)</PresentationFormat>
  <Paragraphs>273</Paragraphs>
  <Slides>82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82</vt:i4>
      </vt:variant>
    </vt:vector>
  </HeadingPairs>
  <TitlesOfParts>
    <vt:vector size="85" baseType="lpstr">
      <vt:lpstr>ppt_sablona_mzk_obecna</vt:lpstr>
      <vt:lpstr>Výchozí návrh</vt:lpstr>
      <vt:lpstr>Vlastní návrh</vt:lpstr>
      <vt:lpstr>Kde a jak hledat  normy a patenty</vt:lpstr>
      <vt:lpstr>Obsah přednášky</vt:lpstr>
      <vt:lpstr>České standardy požadované veřejností </vt:lpstr>
      <vt:lpstr>Plynárenské normy TPG, TD a TIN</vt:lpstr>
      <vt:lpstr>Plynárenské normy TPG, TD a TIN</vt:lpstr>
      <vt:lpstr>Normy pro vodní (TNV) a odpadové hospodářství (TNO). </vt:lpstr>
      <vt:lpstr>Současné podnikové normy</vt:lpstr>
      <vt:lpstr>České obranné standardy</vt:lpstr>
      <vt:lpstr>České obranné standardy Ukázka seznamu</vt:lpstr>
      <vt:lpstr>Normy v MZK v Brně (1)</vt:lpstr>
      <vt:lpstr>Normy v MZK v Brně (2)</vt:lpstr>
      <vt:lpstr>České normy a standardy  v knihovnách ČR</vt:lpstr>
      <vt:lpstr>Zahraniční normy  v knihovnách ČR</vt:lpstr>
      <vt:lpstr>Zahraniční normy zdarma</vt:lpstr>
      <vt:lpstr>Normy ČSN</vt:lpstr>
      <vt:lpstr>Normy ČSN</vt:lpstr>
      <vt:lpstr> Seznam ČSN Vyhledávání </vt:lpstr>
      <vt:lpstr>Seznam ČSN Hledání podle třídicího znaku </vt:lpstr>
      <vt:lpstr>Seznam ČSN Výběr třídicího znaku</vt:lpstr>
      <vt:lpstr>Seznam ČSN Hledání podle Mezinárodního třídění norem (ICS)</vt:lpstr>
      <vt:lpstr> Seznam ČSN Výsledky </vt:lpstr>
      <vt:lpstr>Seznam ČSN Výsledky - tisk</vt:lpstr>
      <vt:lpstr>Seznam ČSN Záznam</vt:lpstr>
      <vt:lpstr> Seznam ČSN Náhled </vt:lpstr>
      <vt:lpstr>NORMSERVIS</vt:lpstr>
      <vt:lpstr>NORMSERVIS Prodej zahraničních norem</vt:lpstr>
      <vt:lpstr>NORMSERVIS Výsledky</vt:lpstr>
      <vt:lpstr>NORMSERVIS Záznam</vt:lpstr>
      <vt:lpstr>ISO </vt:lpstr>
      <vt:lpstr>ISO Základní vyhledávání a výsledky</vt:lpstr>
      <vt:lpstr>ISO Záznam – 1. část</vt:lpstr>
      <vt:lpstr>ISO Záznam – 2. část</vt:lpstr>
      <vt:lpstr>ISO Pokročilé vyhledávání</vt:lpstr>
      <vt:lpstr> ISO - plnotextové vyhledávání https://www.iso.org/obp/ui/</vt:lpstr>
      <vt:lpstr>ISO – členové https://www.iso.org/members.html</vt:lpstr>
      <vt:lpstr>ISO Informace o národním normalizačním úřadu</vt:lpstr>
      <vt:lpstr>CEN</vt:lpstr>
      <vt:lpstr> CEN </vt:lpstr>
      <vt:lpstr>CEN Vyhledávání</vt:lpstr>
      <vt:lpstr>CEN Záznam</vt:lpstr>
      <vt:lpstr>Beuth</vt:lpstr>
      <vt:lpstr>Beuth Vyhledávání</vt:lpstr>
      <vt:lpstr>Beuth Výsledky</vt:lpstr>
      <vt:lpstr>Beuth Záznam </vt:lpstr>
      <vt:lpstr>Techstreet</vt:lpstr>
      <vt:lpstr>Techstreet Vyhledávání</vt:lpstr>
      <vt:lpstr>Techstreet Výsledky</vt:lpstr>
      <vt:lpstr>Techstreet Záznam </vt:lpstr>
      <vt:lpstr>IHS Markit</vt:lpstr>
      <vt:lpstr>IHS Markit Vyhledávání</vt:lpstr>
      <vt:lpstr> IHS Markit Výsledky </vt:lpstr>
      <vt:lpstr>IHS Markit Záznam</vt:lpstr>
      <vt:lpstr>Patentové databáze</vt:lpstr>
      <vt:lpstr>Databáze´patentů a užitných vzorů ÚPV</vt:lpstr>
      <vt:lpstr>Databáze patentů a užitných vzorů ÚPV - vyhledávání </vt:lpstr>
      <vt:lpstr>Databáze patentů a užitných vzorů ÚPV – výběr znaku z MPT</vt:lpstr>
      <vt:lpstr>Databáze patentů a užitných vzorů ÚPV – výběr znaku z MPT</vt:lpstr>
      <vt:lpstr>Databáze patentů a užitných vzorů ÚPV – záznam – 1. část</vt:lpstr>
      <vt:lpstr>Databáze patentů a užitných vzorů ÚPV – záznam – 2. část</vt:lpstr>
      <vt:lpstr>Databáze patentů a užitných vzorů ÚPV – seznam k tisku</vt:lpstr>
      <vt:lpstr>Databáze patentů a užitných vzorů ÚPV – viewer</vt:lpstr>
      <vt:lpstr>Espacenet</vt:lpstr>
      <vt:lpstr>Espacenet Vyhledávání – nové rozhraní</vt:lpstr>
      <vt:lpstr>Espacenet Pokročilé vyhledávání</vt:lpstr>
      <vt:lpstr>Espacenet</vt:lpstr>
      <vt:lpstr>Espacenet Hledání podle Cooperative Patent Classification (CPC) </vt:lpstr>
      <vt:lpstr> Espacenet Výběr třídníku CPC </vt:lpstr>
      <vt:lpstr>Espacenet Filtry</vt:lpstr>
      <vt:lpstr>Espacenet Záznam</vt:lpstr>
      <vt:lpstr>PATENTSCOPE</vt:lpstr>
      <vt:lpstr>PATENTSCOPE Jednoduché vyhledávání</vt:lpstr>
      <vt:lpstr>PATENTSCOPE Vyhledávání - kombinace polí</vt:lpstr>
      <vt:lpstr>PATENTSCOPE Výsledky</vt:lpstr>
      <vt:lpstr> PATENTSCOPE Záznam </vt:lpstr>
      <vt:lpstr>PATENTSCOPE Analýza výsledků</vt:lpstr>
      <vt:lpstr>DEPATISnet</vt:lpstr>
      <vt:lpstr>DEPATISnet Nabídka vyhledávacích masek</vt:lpstr>
      <vt:lpstr> DEPATISnet Vyhledávání pro začátečníky</vt:lpstr>
      <vt:lpstr>DEPATISnet Výsledky</vt:lpstr>
      <vt:lpstr>DEPATISnet Záznam</vt:lpstr>
      <vt:lpstr>DEPATISnet Titulní list </vt:lpstr>
      <vt:lpstr>Kontakt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Teta</dc:creator>
  <cp:lastModifiedBy>Martina Machátová</cp:lastModifiedBy>
  <cp:revision>44</cp:revision>
  <dcterms:created xsi:type="dcterms:W3CDTF">2019-03-19T20:28:38Z</dcterms:created>
  <dcterms:modified xsi:type="dcterms:W3CDTF">2019-03-20T08:15:18Z</dcterms:modified>
</cp:coreProperties>
</file>