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92" r:id="rId4"/>
    <p:sldId id="264" r:id="rId5"/>
    <p:sldId id="291" r:id="rId6"/>
    <p:sldId id="286" r:id="rId7"/>
    <p:sldId id="294" r:id="rId8"/>
    <p:sldId id="296" r:id="rId9"/>
    <p:sldId id="274" r:id="rId10"/>
    <p:sldId id="265" r:id="rId11"/>
    <p:sldId id="269" r:id="rId12"/>
    <p:sldId id="271" r:id="rId13"/>
    <p:sldId id="277" r:id="rId14"/>
  </p:sldIdLst>
  <p:sldSz cx="9144000" cy="5143500" type="screen16x9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01" y="6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38A51-C273-41F0-A4E3-62248009E410}" type="datetimeFigureOut">
              <a:rPr lang="cs-CZ" smtClean="0"/>
              <a:t>19.03.2019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AB65A-62A8-4490-8E4E-70C02CA91B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328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243000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pic>
        <p:nvPicPr>
          <p:cNvPr id="13" name="Shape 13" descr="vlevo.jp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096600"/>
            <a:ext cx="1890510" cy="196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Shape 14"/>
          <p:cNvPicPr preferRelativeResize="0"/>
          <p:nvPr/>
        </p:nvPicPr>
        <p:blipFill rotWithShape="1">
          <a:blip r:embed="rId3">
            <a:alphaModFix/>
          </a:blip>
          <a:srcRect l="10175" r="9888"/>
          <a:stretch/>
        </p:blipFill>
        <p:spPr>
          <a:xfrm>
            <a:off x="1918350" y="328875"/>
            <a:ext cx="5307300" cy="270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Shape 15" descr="vpravo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25650" y="1096610"/>
            <a:ext cx="1918350" cy="19688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pic>
        <p:nvPicPr>
          <p:cNvPr id="23" name="Shape 23" descr="logo_bez textu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859977" y="3797125"/>
            <a:ext cx="1284025" cy="133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Shape 24" descr="logo_bez textu.png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015251" y="4633300"/>
            <a:ext cx="490575" cy="51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Shape 25" descr="logo_bez textu.png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8256701" y="2977475"/>
            <a:ext cx="490575" cy="51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Shape 26" descr="logo_bez textu.png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8653426" y="2157813"/>
            <a:ext cx="490575" cy="51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med">
        <p14:flip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kurzy.knihovna.cz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/>
        </p:nvSpPr>
        <p:spPr>
          <a:xfrm>
            <a:off x="0" y="3065425"/>
            <a:ext cx="9144000" cy="2078100"/>
          </a:xfrm>
          <a:prstGeom prst="rect">
            <a:avLst/>
          </a:prstGeom>
          <a:solidFill>
            <a:srgbClr val="E5004B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3200" b="1" dirty="0" smtClean="0">
                <a:solidFill>
                  <a:srgbClr val="F3F3F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MOŽNOSTI PORTÁLU KNIHOVNY.CZ NEJEN PRO KNIHOVNÍKY</a:t>
            </a:r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 dirty="0" smtClean="0">
                <a:solidFill>
                  <a:srgbClr val="F3F3F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PhDr. Iva Zadražilová, Moravská zemská knihovna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Shape 177"/>
          <p:cNvPicPr preferRelativeResize="0"/>
          <p:nvPr/>
        </p:nvPicPr>
        <p:blipFill>
          <a:blip r:embed="rId4">
            <a:alphaModFix amt="7000"/>
          </a:blip>
          <a:stretch>
            <a:fillRect/>
          </a:stretch>
        </p:blipFill>
        <p:spPr>
          <a:xfrm>
            <a:off x="2244950" y="1205675"/>
            <a:ext cx="4389200" cy="438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Shape 179"/>
          <p:cNvSpPr txBox="1"/>
          <p:nvPr/>
        </p:nvSpPr>
        <p:spPr>
          <a:xfrm>
            <a:off x="0" y="-20538"/>
            <a:ext cx="9144000" cy="1601400"/>
          </a:xfrm>
          <a:prstGeom prst="rect">
            <a:avLst/>
          </a:prstGeom>
          <a:solidFill>
            <a:srgbClr val="E5004B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cs-CZ" sz="3600" b="1" dirty="0" smtClean="0">
                <a:solidFill>
                  <a:srgbClr val="F3F3F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C</a:t>
            </a:r>
            <a:r>
              <a:rPr lang="cs" sz="3600" b="1" dirty="0" smtClean="0">
                <a:solidFill>
                  <a:srgbClr val="F3F3F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ITACE PŘES PORTÁL</a:t>
            </a:r>
            <a:endParaRPr sz="3600" b="1" dirty="0">
              <a:solidFill>
                <a:srgbClr val="F3F3F3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180" name="Shape 180"/>
          <p:cNvSpPr txBox="1"/>
          <p:nvPr/>
        </p:nvSpPr>
        <p:spPr>
          <a:xfrm>
            <a:off x="732025" y="1686325"/>
            <a:ext cx="7549200" cy="320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  <a:sym typeface="Verdana"/>
              </a:rPr>
              <a:t>Generování citací všech dokumentů v Národních </a:t>
            </a:r>
            <a:r>
              <a:rPr lang="cs-CZ" sz="2400" b="1" dirty="0" smtClean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  <a:sym typeface="Verdana"/>
              </a:rPr>
              <a:t>zdrojích – </a:t>
            </a:r>
            <a:r>
              <a:rPr lang="cs-CZ" sz="2400" b="1" dirty="0" smtClean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  <a:sym typeface="Verdana"/>
              </a:rPr>
              <a:t>15 </a:t>
            </a:r>
            <a:r>
              <a:rPr lang="cs-CZ" sz="2400" b="1" dirty="0" smtClean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  <a:sym typeface="Verdana"/>
              </a:rPr>
              <a:t>milionů citací na jednom místě!</a:t>
            </a:r>
            <a:endParaRPr lang="cs-CZ" sz="2400" b="1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  <a:sym typeface="Verdana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  <a:sym typeface="Verdana"/>
              </a:rPr>
              <a:t>Spolupráce s Citace.com a </a:t>
            </a:r>
            <a:r>
              <a:rPr lang="cs-CZ" sz="2400" b="1" dirty="0" err="1" smtClean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  <a:sym typeface="Verdana"/>
              </a:rPr>
              <a:t>CitacePRO</a:t>
            </a:r>
            <a:endParaRPr sz="2400" b="1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  <a:sym typeface="Verdana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  <a:sym typeface="Verdana"/>
              </a:rPr>
              <a:t>Výběr z několika citačních stylů s možností individuálního nastavení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  <a:sym typeface="Verdana"/>
              </a:rPr>
              <a:t>Export citací do různých citačních manažerů (</a:t>
            </a:r>
            <a:r>
              <a:rPr lang="cs-CZ" sz="2400" b="1" dirty="0" err="1" smtClean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  <a:sym typeface="Verdana"/>
              </a:rPr>
              <a:t>CitacePRO</a:t>
            </a:r>
            <a:r>
              <a:rPr lang="cs-CZ" sz="2400" b="1" dirty="0" smtClean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  <a:sym typeface="Verdana"/>
              </a:rPr>
              <a:t>, </a:t>
            </a:r>
            <a:r>
              <a:rPr lang="cs-CZ" sz="2400" b="1" dirty="0" err="1" smtClean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  <a:sym typeface="Verdana"/>
              </a:rPr>
              <a:t>Refworks</a:t>
            </a:r>
            <a:r>
              <a:rPr lang="cs-CZ" sz="2400" b="1" dirty="0" smtClean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  <a:sym typeface="Verdana"/>
              </a:rPr>
              <a:t>, </a:t>
            </a:r>
            <a:r>
              <a:rPr lang="cs-CZ" sz="2400" b="1" dirty="0" err="1" smtClean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  <a:sym typeface="Verdana"/>
              </a:rPr>
              <a:t>EndNote</a:t>
            </a:r>
            <a:r>
              <a:rPr lang="cs-CZ" sz="2400" b="1" dirty="0" smtClean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  <a:sym typeface="Verdana"/>
              </a:rPr>
              <a:t>)</a:t>
            </a:r>
            <a:endParaRPr sz="2400" b="1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  <a:sym typeface="Verdana"/>
            </a:endParaRPr>
          </a:p>
          <a:p>
            <a:pPr marL="0" lvl="0" indent="0" algn="ctr" rtl="0">
              <a:spcBef>
                <a:spcPts val="35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/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Shape 90"/>
          <p:cNvSpPr txBox="1"/>
          <p:nvPr/>
        </p:nvSpPr>
        <p:spPr>
          <a:xfrm>
            <a:off x="0" y="-308570"/>
            <a:ext cx="9144000" cy="1601400"/>
          </a:xfrm>
          <a:prstGeom prst="rect">
            <a:avLst/>
          </a:prstGeom>
          <a:solidFill>
            <a:srgbClr val="E5004B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buFont typeface="Arial"/>
              <a:buNone/>
            </a:pPr>
            <a:r>
              <a:rPr lang="cs-CZ" sz="3600" b="1" dirty="0" smtClean="0">
                <a:solidFill>
                  <a:srgbClr val="F3F3F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AKTUÁLNĚ ŘEŠÍME</a:t>
            </a:r>
            <a:endParaRPr sz="3600" b="1" dirty="0">
              <a:solidFill>
                <a:srgbClr val="F3F3F3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pic>
        <p:nvPicPr>
          <p:cNvPr id="1026" name="Picture 2" descr="C:\Users\zadrazilova\Desktop\citace_ambi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779662"/>
            <a:ext cx="4771936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23528" y="1419622"/>
            <a:ext cx="35283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Snaha o častější využívání portálu akademickým světem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Větší důraz na informační kurátorství – inspirační seznamy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Propagace portálu vůči knihovnám (vzdělávání) i vůči veřejnosti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Příprava </a:t>
            </a:r>
            <a:r>
              <a:rPr lang="cs-CZ" sz="2000" b="1" dirty="0" err="1" smtClean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Newsletteru</a:t>
            </a:r>
            <a:r>
              <a:rPr lang="cs-CZ" sz="2000" b="1" dirty="0" smtClean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</a:t>
            </a:r>
            <a:r>
              <a:rPr lang="cs-CZ" sz="2000" b="1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a </a:t>
            </a:r>
            <a:r>
              <a:rPr lang="cs-CZ" sz="2000" b="1" dirty="0" err="1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Eduletteru</a:t>
            </a:r>
            <a:r>
              <a:rPr lang="cs-CZ" sz="2000" b="1" dirty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– pravidelné informace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364088" y="3889614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Výňatek ze směrnice VŠ AMBIS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57135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Shape 102"/>
          <p:cNvSpPr txBox="1"/>
          <p:nvPr/>
        </p:nvSpPr>
        <p:spPr>
          <a:xfrm>
            <a:off x="0" y="0"/>
            <a:ext cx="9144000" cy="1601400"/>
          </a:xfrm>
          <a:prstGeom prst="rect">
            <a:avLst/>
          </a:prstGeom>
          <a:solidFill>
            <a:srgbClr val="E5004B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3600" b="1" dirty="0" smtClean="0">
                <a:solidFill>
                  <a:srgbClr val="F3F3F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E-LEARNINGOVÝ KURZ</a:t>
            </a:r>
            <a:endParaRPr sz="3600" b="1" dirty="0">
              <a:solidFill>
                <a:srgbClr val="F3F3F3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707654"/>
            <a:ext cx="806489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0">
              <a:buSzPts val="3000"/>
            </a:pPr>
            <a:r>
              <a:rPr lang="cs-CZ" sz="2000" b="1" dirty="0" smtClean="0">
                <a:solidFill>
                  <a:schemeClr val="dk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Kurz byl vytvořen na míru portálu, je otevřený pro všechny, bezplatně, bez hesla, po celý rok a obsahuje:</a:t>
            </a:r>
          </a:p>
          <a:p>
            <a:pPr marL="38100" lvl="0">
              <a:buSzPts val="3000"/>
            </a:pPr>
            <a:endParaRPr lang="cs-CZ" sz="2000" b="1" dirty="0" smtClean="0">
              <a:solidFill>
                <a:schemeClr val="dk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marL="323850" lvl="0" indent="-285750">
              <a:buSzPts val="3000"/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chemeClr val="dk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Základní </a:t>
            </a:r>
            <a:r>
              <a:rPr lang="cs-CZ" sz="2000" b="1" dirty="0">
                <a:solidFill>
                  <a:schemeClr val="dk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informace o portálu</a:t>
            </a:r>
          </a:p>
          <a:p>
            <a:pPr marL="323850" lvl="0" indent="-285750">
              <a:buSzPts val="3000"/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dk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Vyhledávání v Národních zdrojích</a:t>
            </a:r>
          </a:p>
          <a:p>
            <a:pPr marL="323850" lvl="0" indent="-285750">
              <a:buSzPts val="3000"/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dk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Vyhledávání v Zahraničních zdrojích</a:t>
            </a:r>
          </a:p>
          <a:p>
            <a:pPr marL="323850" lvl="0" indent="-285750">
              <a:buSzPts val="3000"/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dk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Uživatelský účet a další služby na portálu</a:t>
            </a:r>
          </a:p>
          <a:p>
            <a:pPr marL="323850" lvl="0" indent="-285750">
              <a:buSzPts val="3000"/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dk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Tipy &amp; triky, zajímavosti a další doplňující materiály</a:t>
            </a:r>
          </a:p>
          <a:p>
            <a:pPr marL="457200" lvl="0"/>
            <a:endParaRPr lang="cs-CZ" sz="2000" b="1" dirty="0">
              <a:solidFill>
                <a:schemeClr val="dk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marL="457200" lvl="0" algn="r"/>
            <a:r>
              <a:rPr lang="cs-CZ" sz="2000" b="1" dirty="0">
                <a:solidFill>
                  <a:schemeClr val="dk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Dostupné z: </a:t>
            </a:r>
            <a:r>
              <a:rPr lang="cs-CZ" sz="2000" b="1" u="sng" dirty="0">
                <a:solidFill>
                  <a:schemeClr val="hlink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  <a:hlinkClick r:id="rId3"/>
              </a:rPr>
              <a:t>http://kurzy.knihovna.cz</a:t>
            </a:r>
            <a:endParaRPr lang="cs-CZ" sz="2000" b="1" dirty="0">
              <a:solidFill>
                <a:schemeClr val="dk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endParaRPr lang="cs-CZ" sz="2000" b="1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16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/>
        </p:nvSpPr>
        <p:spPr>
          <a:xfrm>
            <a:off x="0" y="2787774"/>
            <a:ext cx="9144000" cy="2355751"/>
          </a:xfrm>
          <a:prstGeom prst="rect">
            <a:avLst/>
          </a:prstGeom>
          <a:solidFill>
            <a:srgbClr val="E5004B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3000" b="1" dirty="0" smtClean="0">
                <a:solidFill>
                  <a:srgbClr val="F3F3F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DĚKUJI ZA POZORNOST!</a:t>
            </a:r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3000" b="1" dirty="0" smtClean="0">
                <a:solidFill>
                  <a:srgbClr val="F3F3F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Kontakt:</a:t>
            </a:r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3000" b="1" dirty="0" smtClean="0">
                <a:solidFill>
                  <a:srgbClr val="F3F3F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PhDr. Iva Zadražilová, iva.zadrazilova</a:t>
            </a:r>
            <a:r>
              <a:rPr lang="en-US" sz="3000" b="1" dirty="0" smtClean="0">
                <a:solidFill>
                  <a:srgbClr val="F3F3F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@mzk.cz</a:t>
            </a:r>
            <a:endParaRPr sz="3000" b="1" dirty="0">
              <a:solidFill>
                <a:srgbClr val="F3F3F3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80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2090200"/>
            <a:ext cx="8520600" cy="9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s" sz="2400" dirty="0">
                <a:latin typeface="Verdana"/>
                <a:ea typeface="Verdana"/>
                <a:cs typeface="Verdana"/>
                <a:sym typeface="Verdana"/>
              </a:rPr>
              <a:t>Umožnit </a:t>
            </a:r>
            <a:r>
              <a:rPr lang="cs" sz="2400" b="1" dirty="0">
                <a:latin typeface="Verdana"/>
                <a:ea typeface="Verdana"/>
                <a:cs typeface="Verdana"/>
                <a:sym typeface="Verdana"/>
              </a:rPr>
              <a:t>přístup </a:t>
            </a:r>
            <a:r>
              <a:rPr lang="cs" sz="2400" dirty="0">
                <a:latin typeface="Verdana"/>
                <a:ea typeface="Verdana"/>
                <a:cs typeface="Verdana"/>
                <a:sym typeface="Verdana"/>
              </a:rPr>
              <a:t>ke službám, fondům a informacím </a:t>
            </a:r>
            <a:br>
              <a:rPr lang="cs" sz="2400" dirty="0">
                <a:latin typeface="Verdana"/>
                <a:ea typeface="Verdana"/>
                <a:cs typeface="Verdana"/>
                <a:sym typeface="Verdana"/>
              </a:rPr>
            </a:br>
            <a:r>
              <a:rPr lang="cs" sz="2400" dirty="0">
                <a:latin typeface="Verdana"/>
                <a:ea typeface="Verdana"/>
                <a:cs typeface="Verdana"/>
                <a:sym typeface="Verdana"/>
              </a:rPr>
              <a:t>o českých knihovnách </a:t>
            </a:r>
            <a:r>
              <a:rPr lang="cs" sz="2400" b="1" dirty="0">
                <a:latin typeface="Verdana"/>
                <a:ea typeface="Verdana"/>
                <a:cs typeface="Verdana"/>
                <a:sym typeface="Verdana"/>
              </a:rPr>
              <a:t>z jednoho </a:t>
            </a:r>
            <a:r>
              <a:rPr lang="cs" sz="2400" b="1" dirty="0" smtClean="0">
                <a:latin typeface="Verdana"/>
                <a:ea typeface="Verdana"/>
                <a:cs typeface="Verdana"/>
                <a:sym typeface="Verdana"/>
              </a:rPr>
              <a:t>místa</a:t>
            </a:r>
            <a:endParaRPr sz="2400" b="1" dirty="0">
              <a:latin typeface="Lato Medium" panose="020F0502020204030203"/>
              <a:ea typeface="Verdana"/>
              <a:cs typeface="Verdana"/>
              <a:sym typeface="Verdana"/>
            </a:endParaRPr>
          </a:p>
        </p:txBody>
      </p:sp>
      <p:sp>
        <p:nvSpPr>
          <p:cNvPr id="68" name="Shape 68"/>
          <p:cNvSpPr txBox="1"/>
          <p:nvPr/>
        </p:nvSpPr>
        <p:spPr>
          <a:xfrm>
            <a:off x="0" y="0"/>
            <a:ext cx="9144000" cy="1601400"/>
          </a:xfrm>
          <a:prstGeom prst="rect">
            <a:avLst/>
          </a:prstGeom>
          <a:solidFill>
            <a:srgbClr val="E5004B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3600" b="1" dirty="0">
                <a:solidFill>
                  <a:srgbClr val="F3F3F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ZÁKLADNÍ MYŠLENKA</a:t>
            </a:r>
            <a:endParaRPr sz="3600" b="1" dirty="0">
              <a:solidFill>
                <a:srgbClr val="F3F3F3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pic>
        <p:nvPicPr>
          <p:cNvPr id="69" name="Shape 69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1639013" y="3218275"/>
            <a:ext cx="919875" cy="91987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Shape 70"/>
          <p:cNvSpPr/>
          <p:nvPr/>
        </p:nvSpPr>
        <p:spPr>
          <a:xfrm>
            <a:off x="1228650" y="3844675"/>
            <a:ext cx="1740600" cy="1011900"/>
          </a:xfrm>
          <a:prstGeom prst="upArrowCallout">
            <a:avLst>
              <a:gd name="adj1" fmla="val 8928"/>
              <a:gd name="adj2" fmla="val 9224"/>
              <a:gd name="adj3" fmla="val 19640"/>
              <a:gd name="adj4" fmla="val 64977"/>
            </a:avLst>
          </a:prstGeom>
          <a:solidFill>
            <a:srgbClr val="E5004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1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KOMUKOLIV</a:t>
            </a:r>
            <a:endParaRPr sz="1500" b="1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1" name="Shape 71"/>
          <p:cNvPicPr preferRelativeResize="0"/>
          <p:nvPr/>
        </p:nvPicPr>
        <p:blipFill>
          <a:blip r:embed="rId4">
            <a:alphaModFix amt="50000"/>
          </a:blip>
          <a:stretch>
            <a:fillRect/>
          </a:stretch>
        </p:blipFill>
        <p:spPr>
          <a:xfrm>
            <a:off x="3983738" y="3344750"/>
            <a:ext cx="666925" cy="666925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Shape 72"/>
          <p:cNvSpPr/>
          <p:nvPr/>
        </p:nvSpPr>
        <p:spPr>
          <a:xfrm>
            <a:off x="3446900" y="3844675"/>
            <a:ext cx="1740600" cy="1011900"/>
          </a:xfrm>
          <a:prstGeom prst="upArrowCallout">
            <a:avLst>
              <a:gd name="adj1" fmla="val 8928"/>
              <a:gd name="adj2" fmla="val 9224"/>
              <a:gd name="adj3" fmla="val 19640"/>
              <a:gd name="adj4" fmla="val 64977"/>
            </a:avLst>
          </a:prstGeom>
          <a:solidFill>
            <a:srgbClr val="E5004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KDYKOLIV</a:t>
            </a:r>
            <a:endParaRPr sz="1500" b="1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3" name="Shape 73"/>
          <p:cNvPicPr preferRelativeResize="0"/>
          <p:nvPr/>
        </p:nvPicPr>
        <p:blipFill>
          <a:blip r:embed="rId5">
            <a:alphaModFix amt="50000"/>
          </a:blip>
          <a:stretch>
            <a:fillRect/>
          </a:stretch>
        </p:blipFill>
        <p:spPr>
          <a:xfrm>
            <a:off x="6201987" y="3344762"/>
            <a:ext cx="666925" cy="666901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Shape 74"/>
          <p:cNvSpPr/>
          <p:nvPr/>
        </p:nvSpPr>
        <p:spPr>
          <a:xfrm>
            <a:off x="5665150" y="3844675"/>
            <a:ext cx="1740600" cy="1011900"/>
          </a:xfrm>
          <a:prstGeom prst="upArrowCallout">
            <a:avLst>
              <a:gd name="adj1" fmla="val 8928"/>
              <a:gd name="adj2" fmla="val 9224"/>
              <a:gd name="adj3" fmla="val 19640"/>
              <a:gd name="adj4" fmla="val 64977"/>
            </a:avLst>
          </a:prstGeom>
          <a:solidFill>
            <a:srgbClr val="E5004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ODKUDKOLIV</a:t>
            </a:r>
            <a:endParaRPr sz="1500" b="1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0"/>
            <a:ext cx="8394948" cy="5145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7857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Shape 157"/>
          <p:cNvSpPr txBox="1"/>
          <p:nvPr/>
        </p:nvSpPr>
        <p:spPr>
          <a:xfrm>
            <a:off x="0" y="0"/>
            <a:ext cx="9144000" cy="1601400"/>
          </a:xfrm>
          <a:prstGeom prst="rect">
            <a:avLst/>
          </a:prstGeom>
          <a:solidFill>
            <a:srgbClr val="E5004B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buFont typeface="Arial"/>
              <a:buNone/>
            </a:pPr>
            <a:r>
              <a:rPr lang="cs" sz="3600" b="1" dirty="0" smtClean="0">
                <a:solidFill>
                  <a:srgbClr val="F3F3F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AKTUÁLNÍ</a:t>
            </a:r>
            <a:r>
              <a:rPr lang="cs" sz="3600" b="1" dirty="0" smtClean="0">
                <a:solidFill>
                  <a:srgbClr val="F3F3F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</a:t>
            </a:r>
            <a:r>
              <a:rPr lang="cs" sz="3600" b="1" dirty="0">
                <a:solidFill>
                  <a:srgbClr val="F3F3F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ČÍSLA</a:t>
            </a:r>
            <a:endParaRPr sz="3600" b="1" dirty="0">
              <a:solidFill>
                <a:srgbClr val="F3F3F3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grpSp>
        <p:nvGrpSpPr>
          <p:cNvPr id="158" name="Shape 158"/>
          <p:cNvGrpSpPr/>
          <p:nvPr/>
        </p:nvGrpSpPr>
        <p:grpSpPr>
          <a:xfrm>
            <a:off x="540300" y="1962150"/>
            <a:ext cx="2760300" cy="1219200"/>
            <a:chOff x="2453850" y="1753800"/>
            <a:chExt cx="2760300" cy="1219200"/>
          </a:xfrm>
        </p:grpSpPr>
        <p:sp>
          <p:nvSpPr>
            <p:cNvPr id="159" name="Shape 159"/>
            <p:cNvSpPr txBox="1"/>
            <p:nvPr/>
          </p:nvSpPr>
          <p:spPr>
            <a:xfrm>
              <a:off x="2453850" y="1928700"/>
              <a:ext cx="2760300" cy="869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480"/>
                </a:spcBef>
                <a:spcAft>
                  <a:spcPts val="0"/>
                </a:spcAft>
                <a:buNone/>
              </a:pPr>
              <a:r>
                <a:rPr lang="cs" sz="2400" b="1" dirty="0" smtClean="0">
                  <a:solidFill>
                    <a:srgbClr val="E5004B"/>
                  </a:solidFill>
                  <a:latin typeface="Verdana"/>
                  <a:ea typeface="Verdana"/>
                  <a:cs typeface="Verdana"/>
                  <a:sym typeface="Verdana"/>
                </a:rPr>
                <a:t>38</a:t>
              </a:r>
              <a:r>
                <a:rPr lang="cs" sz="2400" dirty="0" smtClean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</a:t>
              </a:r>
              <a:r>
                <a:rPr lang="cs" sz="24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zapojených knihoven</a:t>
              </a:r>
              <a:endParaRPr sz="2400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pic>
          <p:nvPicPr>
            <p:cNvPr id="160" name="Shape 160"/>
            <p:cNvPicPr preferRelativeResize="0"/>
            <p:nvPr/>
          </p:nvPicPr>
          <p:blipFill>
            <a:blip r:embed="rId3">
              <a:alphaModFix amt="13000"/>
            </a:blip>
            <a:stretch>
              <a:fillRect/>
            </a:stretch>
          </p:blipFill>
          <p:spPr>
            <a:xfrm>
              <a:off x="3224400" y="1753800"/>
              <a:ext cx="1219200" cy="12192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61" name="Shape 161"/>
          <p:cNvGrpSpPr/>
          <p:nvPr/>
        </p:nvGrpSpPr>
        <p:grpSpPr>
          <a:xfrm>
            <a:off x="6348800" y="1962150"/>
            <a:ext cx="2337900" cy="1219200"/>
            <a:chOff x="1361575" y="3643200"/>
            <a:chExt cx="2337900" cy="1219200"/>
          </a:xfrm>
        </p:grpSpPr>
        <p:sp>
          <p:nvSpPr>
            <p:cNvPr id="162" name="Shape 162"/>
            <p:cNvSpPr txBox="1"/>
            <p:nvPr/>
          </p:nvSpPr>
          <p:spPr>
            <a:xfrm>
              <a:off x="1361575" y="3836700"/>
              <a:ext cx="2337900" cy="832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480"/>
                </a:spcBef>
                <a:spcAft>
                  <a:spcPts val="0"/>
                </a:spcAft>
                <a:buNone/>
              </a:pPr>
              <a:r>
                <a:rPr lang="cs" sz="2400" b="1" dirty="0" smtClean="0">
                  <a:solidFill>
                    <a:srgbClr val="E5004B"/>
                  </a:solidFill>
                  <a:latin typeface="Verdana"/>
                  <a:ea typeface="Verdana"/>
                  <a:cs typeface="Verdana"/>
                  <a:sym typeface="Verdana"/>
                </a:rPr>
                <a:t>15 </a:t>
              </a:r>
              <a:r>
                <a:rPr lang="cs" sz="2400" b="1" dirty="0">
                  <a:solidFill>
                    <a:srgbClr val="E5004B"/>
                  </a:solidFill>
                  <a:latin typeface="Verdana"/>
                  <a:ea typeface="Verdana"/>
                  <a:cs typeface="Verdana"/>
                  <a:sym typeface="Verdana"/>
                </a:rPr>
                <a:t>milionů </a:t>
              </a:r>
              <a:r>
                <a:rPr lang="cs" sz="24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dokumentů</a:t>
              </a:r>
              <a:endParaRPr sz="2400" dirty="0">
                <a:latin typeface="Verdana"/>
                <a:ea typeface="Verdana"/>
                <a:cs typeface="Verdana"/>
                <a:sym typeface="Verdana"/>
              </a:endParaRPr>
            </a:p>
          </p:txBody>
        </p:sp>
        <p:pic>
          <p:nvPicPr>
            <p:cNvPr id="163" name="Shape 163"/>
            <p:cNvPicPr preferRelativeResize="0"/>
            <p:nvPr/>
          </p:nvPicPr>
          <p:blipFill>
            <a:blip r:embed="rId4">
              <a:alphaModFix amt="13000"/>
            </a:blip>
            <a:stretch>
              <a:fillRect/>
            </a:stretch>
          </p:blipFill>
          <p:spPr>
            <a:xfrm>
              <a:off x="1920925" y="3643200"/>
              <a:ext cx="1219200" cy="12192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64" name="Shape 164"/>
          <p:cNvGrpSpPr/>
          <p:nvPr/>
        </p:nvGrpSpPr>
        <p:grpSpPr>
          <a:xfrm>
            <a:off x="420450" y="3663938"/>
            <a:ext cx="3000000" cy="1037900"/>
            <a:chOff x="3945400" y="2108375"/>
            <a:chExt cx="3000000" cy="1037900"/>
          </a:xfrm>
        </p:grpSpPr>
        <p:sp>
          <p:nvSpPr>
            <p:cNvPr id="165" name="Shape 165"/>
            <p:cNvSpPr txBox="1"/>
            <p:nvPr/>
          </p:nvSpPr>
          <p:spPr>
            <a:xfrm>
              <a:off x="3945400" y="2124225"/>
              <a:ext cx="3000000" cy="100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480"/>
                </a:spcBef>
                <a:spcAft>
                  <a:spcPts val="0"/>
                </a:spcAft>
                <a:buNone/>
              </a:pPr>
              <a:r>
                <a:rPr lang="cs" sz="2400" b="1" dirty="0" smtClean="0">
                  <a:solidFill>
                    <a:srgbClr val="E5004B"/>
                  </a:solidFill>
                  <a:latin typeface="Verdana"/>
                  <a:ea typeface="Verdana"/>
                  <a:cs typeface="Verdana"/>
                  <a:sym typeface="Verdana"/>
                </a:rPr>
                <a:t>13 </a:t>
              </a:r>
              <a:r>
                <a:rPr lang="cs" sz="2400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dalších zapojených zdrojů</a:t>
              </a:r>
              <a:endParaRPr sz="2400" dirty="0">
                <a:latin typeface="Verdana"/>
                <a:ea typeface="Verdana"/>
                <a:cs typeface="Verdana"/>
                <a:sym typeface="Verdana"/>
              </a:endParaRPr>
            </a:p>
          </p:txBody>
        </p:sp>
        <p:pic>
          <p:nvPicPr>
            <p:cNvPr id="166" name="Shape 166"/>
            <p:cNvPicPr preferRelativeResize="0"/>
            <p:nvPr/>
          </p:nvPicPr>
          <p:blipFill>
            <a:blip r:embed="rId5">
              <a:alphaModFix amt="7000"/>
            </a:blip>
            <a:stretch>
              <a:fillRect/>
            </a:stretch>
          </p:blipFill>
          <p:spPr>
            <a:xfrm>
              <a:off x="4926450" y="2108375"/>
              <a:ext cx="1037900" cy="10379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67" name="Shape 167"/>
          <p:cNvGrpSpPr/>
          <p:nvPr/>
        </p:nvGrpSpPr>
        <p:grpSpPr>
          <a:xfrm>
            <a:off x="6348800" y="3685425"/>
            <a:ext cx="2337900" cy="994925"/>
            <a:chOff x="3592600" y="2365138"/>
            <a:chExt cx="2337900" cy="994925"/>
          </a:xfrm>
        </p:grpSpPr>
        <p:sp>
          <p:nvSpPr>
            <p:cNvPr id="168" name="Shape 168"/>
            <p:cNvSpPr txBox="1"/>
            <p:nvPr/>
          </p:nvSpPr>
          <p:spPr>
            <a:xfrm>
              <a:off x="3592600" y="2446513"/>
              <a:ext cx="2337900" cy="832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480"/>
                </a:spcBef>
                <a:spcAft>
                  <a:spcPts val="0"/>
                </a:spcAft>
                <a:buNone/>
              </a:pPr>
              <a:r>
                <a:rPr lang="cs" sz="2400" b="1" dirty="0" smtClean="0">
                  <a:solidFill>
                    <a:srgbClr val="E5004B"/>
                  </a:solidFill>
                  <a:latin typeface="Verdana"/>
                  <a:ea typeface="Verdana"/>
                  <a:cs typeface="Verdana"/>
                  <a:sym typeface="Verdana"/>
                </a:rPr>
                <a:t>115 </a:t>
              </a:r>
              <a:r>
                <a:rPr lang="cs" sz="2400" b="1" dirty="0">
                  <a:solidFill>
                    <a:srgbClr val="E5004B"/>
                  </a:solidFill>
                  <a:latin typeface="Verdana"/>
                  <a:ea typeface="Verdana"/>
                  <a:cs typeface="Verdana"/>
                  <a:sym typeface="Verdana"/>
                </a:rPr>
                <a:t>000 </a:t>
              </a:r>
              <a:r>
                <a:rPr lang="cs" sz="2400" dirty="0" smtClean="0">
                  <a:latin typeface="Verdana"/>
                  <a:ea typeface="Verdana"/>
                  <a:cs typeface="Verdana"/>
                  <a:sym typeface="Verdana"/>
                </a:rPr>
                <a:t>knih </a:t>
              </a:r>
              <a:r>
                <a:rPr lang="cs" sz="2400" dirty="0">
                  <a:latin typeface="Verdana"/>
                  <a:ea typeface="Verdana"/>
                  <a:cs typeface="Verdana"/>
                  <a:sym typeface="Verdana"/>
                </a:rPr>
                <a:t>v online formě</a:t>
              </a:r>
              <a:endParaRPr sz="2400" dirty="0">
                <a:latin typeface="Verdana"/>
                <a:ea typeface="Verdana"/>
                <a:cs typeface="Verdana"/>
                <a:sym typeface="Verdana"/>
              </a:endParaRPr>
            </a:p>
          </p:txBody>
        </p:sp>
        <p:pic>
          <p:nvPicPr>
            <p:cNvPr id="169" name="Shape 169"/>
            <p:cNvPicPr preferRelativeResize="0"/>
            <p:nvPr/>
          </p:nvPicPr>
          <p:blipFill>
            <a:blip r:embed="rId6">
              <a:alphaModFix amt="12000"/>
            </a:blip>
            <a:stretch>
              <a:fillRect/>
            </a:stretch>
          </p:blipFill>
          <p:spPr>
            <a:xfrm>
              <a:off x="4137713" y="2365138"/>
              <a:ext cx="994925" cy="9949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70" name="Shape 170"/>
          <p:cNvGrpSpPr/>
          <p:nvPr/>
        </p:nvGrpSpPr>
        <p:grpSpPr>
          <a:xfrm>
            <a:off x="3420450" y="1851670"/>
            <a:ext cx="2807733" cy="3096344"/>
            <a:chOff x="3376299" y="1923558"/>
            <a:chExt cx="2143408" cy="3096344"/>
          </a:xfrm>
        </p:grpSpPr>
        <p:pic>
          <p:nvPicPr>
            <p:cNvPr id="171" name="Shape 171"/>
            <p:cNvPicPr preferRelativeResize="0"/>
            <p:nvPr/>
          </p:nvPicPr>
          <p:blipFill>
            <a:blip r:embed="rId7">
              <a:alphaModFix amt="15000"/>
            </a:blip>
            <a:stretch>
              <a:fillRect/>
            </a:stretch>
          </p:blipFill>
          <p:spPr>
            <a:xfrm>
              <a:off x="3962400" y="2832713"/>
              <a:ext cx="1219200" cy="12192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2" name="Shape 172"/>
            <p:cNvSpPr txBox="1"/>
            <p:nvPr/>
          </p:nvSpPr>
          <p:spPr>
            <a:xfrm>
              <a:off x="3376299" y="1923558"/>
              <a:ext cx="2143408" cy="30963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" sz="2800" b="1" dirty="0" smtClean="0">
                  <a:solidFill>
                    <a:srgbClr val="E5004B"/>
                  </a:solidFill>
                  <a:latin typeface="Verdana"/>
                  <a:ea typeface="Verdana"/>
                  <a:cs typeface="Verdana"/>
                  <a:sym typeface="Verdana"/>
                </a:rPr>
                <a:t>NOVINKY</a:t>
              </a:r>
            </a:p>
            <a:p>
              <a:pPr marL="0" lvl="0" indent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" sz="2800" b="1" dirty="0" smtClean="0">
                  <a:solidFill>
                    <a:srgbClr val="E5004B"/>
                  </a:solidFill>
                  <a:latin typeface="Verdana"/>
                  <a:ea typeface="Verdana"/>
                  <a:cs typeface="Verdana"/>
                  <a:sym typeface="Verdana"/>
                </a:rPr>
                <a:t>2019:</a:t>
              </a:r>
            </a:p>
            <a:p>
              <a:pPr marL="0" lvl="0" indent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" sz="2800" b="1" dirty="0" smtClean="0">
                  <a:solidFill>
                    <a:srgbClr val="E5004B"/>
                  </a:solidFill>
                  <a:latin typeface="Verdana"/>
                  <a:ea typeface="Verdana"/>
                  <a:cs typeface="Verdana"/>
                  <a:sym typeface="Verdana"/>
                </a:rPr>
                <a:t>Získej (MVS)</a:t>
              </a:r>
            </a:p>
            <a:p>
              <a:pPr marL="0" lvl="0" indent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cs-CZ" sz="2800" b="1" dirty="0" smtClean="0">
                  <a:solidFill>
                    <a:srgbClr val="E5004B"/>
                  </a:solidFill>
                  <a:latin typeface="Verdana"/>
                  <a:ea typeface="Verdana"/>
                  <a:cs typeface="Verdana"/>
                  <a:sym typeface="Verdana"/>
                </a:rPr>
                <a:t>N</a:t>
              </a:r>
              <a:r>
                <a:rPr lang="cs" sz="2800" b="1" dirty="0" smtClean="0">
                  <a:solidFill>
                    <a:srgbClr val="E5004B"/>
                  </a:solidFill>
                  <a:latin typeface="Verdana"/>
                  <a:ea typeface="Verdana"/>
                  <a:cs typeface="Verdana"/>
                  <a:sym typeface="Verdana"/>
                </a:rPr>
                <a:t>ové knihovny</a:t>
              </a:r>
            </a:p>
            <a:p>
              <a:pPr marL="0" lvl="0" indent="0" algn="ctr">
                <a:spcBef>
                  <a:spcPts val="0"/>
                </a:spcBef>
                <a:spcAft>
                  <a:spcPts val="0"/>
                </a:spcAft>
                <a:buNone/>
              </a:pPr>
              <a:endParaRPr lang="cs" sz="2800" b="1" dirty="0" smtClean="0">
                <a:solidFill>
                  <a:srgbClr val="E5004B"/>
                </a:solidFill>
                <a:latin typeface="Verdana"/>
                <a:ea typeface="Verdana"/>
                <a:cs typeface="Verdana"/>
                <a:sym typeface="Verdana"/>
              </a:endParaRPr>
            </a:p>
            <a:p>
              <a:pPr marL="0" lvl="0" indent="0" algn="ctr">
                <a:spcBef>
                  <a:spcPts val="0"/>
                </a:spcBef>
                <a:spcAft>
                  <a:spcPts val="0"/>
                </a:spcAft>
                <a:buNone/>
              </a:pPr>
              <a:endParaRPr lang="cs" sz="2800" b="1" dirty="0" smtClean="0">
                <a:solidFill>
                  <a:srgbClr val="E5004B"/>
                </a:solidFill>
                <a:latin typeface="Verdana"/>
                <a:ea typeface="Verdana"/>
                <a:cs typeface="Verdana"/>
                <a:sym typeface="Verdana"/>
              </a:endParaRPr>
            </a:p>
            <a:p>
              <a:pPr marL="0" lvl="0" indent="0" algn="ctr">
                <a:spcBef>
                  <a:spcPts val="0"/>
                </a:spcBef>
                <a:spcAft>
                  <a:spcPts val="0"/>
                </a:spcAft>
                <a:buNone/>
              </a:pPr>
              <a:endParaRPr sz="3600" b="1" dirty="0">
                <a:solidFill>
                  <a:srgbClr val="E5004B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Shape 136"/>
          <p:cNvSpPr txBox="1"/>
          <p:nvPr/>
        </p:nvSpPr>
        <p:spPr>
          <a:xfrm>
            <a:off x="0" y="0"/>
            <a:ext cx="9144000" cy="1601400"/>
          </a:xfrm>
          <a:prstGeom prst="rect">
            <a:avLst/>
          </a:prstGeom>
          <a:solidFill>
            <a:srgbClr val="E5004B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cs-CZ" sz="3600" b="1" dirty="0" smtClean="0">
                <a:solidFill>
                  <a:srgbClr val="F3F3F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DVA TYPY BÁZÍ</a:t>
            </a:r>
            <a:endParaRPr sz="3600" b="1" dirty="0">
              <a:solidFill>
                <a:srgbClr val="F3F3F3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44279" y="1616930"/>
            <a:ext cx="3240360" cy="3528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</a:pPr>
            <a:r>
              <a:rPr lang="cs-CZ" sz="2000" b="1" dirty="0">
                <a:solidFill>
                  <a:srgbClr val="E5004B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Národní zdroje</a:t>
            </a:r>
          </a:p>
          <a:p>
            <a:pPr marL="457200" lvl="0" indent="-361950">
              <a:lnSpc>
                <a:spcPct val="115000"/>
              </a:lnSpc>
              <a:buSzPts val="2100"/>
              <a:buChar char="•"/>
            </a:pPr>
            <a:r>
              <a:rPr lang="cs-CZ" sz="1800" b="1" dirty="0">
                <a:solidFill>
                  <a:schemeClr val="dk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Fondy českých knihoven, české databáze a bibliografie.</a:t>
            </a:r>
          </a:p>
          <a:p>
            <a:pPr marL="457200" lvl="0" indent="-361950">
              <a:lnSpc>
                <a:spcPct val="115000"/>
              </a:lnSpc>
              <a:buSzPts val="2100"/>
              <a:buChar char="•"/>
            </a:pPr>
            <a:r>
              <a:rPr lang="cs-CZ" sz="1800" b="1" dirty="0">
                <a:solidFill>
                  <a:schemeClr val="dk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Obsahují i dokumenty zahraniční, pokud jsou v českých knihovnách dostupné. </a:t>
            </a:r>
          </a:p>
          <a:p>
            <a:pPr marL="457200" lvl="0" indent="-361950">
              <a:lnSpc>
                <a:spcPct val="115000"/>
              </a:lnSpc>
              <a:buSzPts val="2100"/>
              <a:buChar char="•"/>
            </a:pPr>
            <a:r>
              <a:rPr lang="cs-CZ" sz="1800" b="1" dirty="0">
                <a:solidFill>
                  <a:schemeClr val="dk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Velkou část dokumentů lze fyzicky objednat.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60944" y="1589634"/>
            <a:ext cx="4683464" cy="299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</a:pPr>
            <a:r>
              <a:rPr lang="cs-CZ" sz="2000" b="1" dirty="0">
                <a:solidFill>
                  <a:srgbClr val="E5004B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Zahraniční zdroje (index EDS)</a:t>
            </a:r>
            <a:endParaRPr lang="cs-CZ" sz="2000" dirty="0">
              <a:solidFill>
                <a:schemeClr val="dk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marL="457200" lvl="0" indent="-361950">
              <a:lnSpc>
                <a:spcPct val="115000"/>
              </a:lnSpc>
              <a:buSzPts val="2100"/>
              <a:buChar char="•"/>
            </a:pPr>
            <a:r>
              <a:rPr lang="cs-CZ" sz="1800" b="1" dirty="0">
                <a:solidFill>
                  <a:schemeClr val="dk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Rozsáhlý index zahraničních licencovaných databází, vědeckých informací a recenzovaných publikací. </a:t>
            </a:r>
          </a:p>
          <a:p>
            <a:pPr marL="457200" lvl="0" indent="-361950">
              <a:lnSpc>
                <a:spcPct val="115000"/>
              </a:lnSpc>
              <a:buSzPts val="2100"/>
              <a:buChar char="•"/>
            </a:pPr>
            <a:r>
              <a:rPr lang="cs-CZ" sz="1800" b="1" dirty="0">
                <a:solidFill>
                  <a:schemeClr val="dk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Většina dokumentů je přístupná elektronicky. </a:t>
            </a:r>
          </a:p>
          <a:p>
            <a:pPr marL="457200" lvl="0" indent="-361950">
              <a:lnSpc>
                <a:spcPct val="115000"/>
              </a:lnSpc>
              <a:buSzPts val="2100"/>
              <a:buChar char="•"/>
            </a:pPr>
            <a:r>
              <a:rPr lang="cs-CZ" sz="1800" b="1" dirty="0">
                <a:solidFill>
                  <a:schemeClr val="dk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Některé zdarma, jinde je nezbytná registrace v určité knihovně.</a:t>
            </a:r>
          </a:p>
          <a:p>
            <a:pPr marL="457200" lvl="0" indent="-361950">
              <a:lnSpc>
                <a:spcPct val="115000"/>
              </a:lnSpc>
              <a:buSzPts val="2100"/>
              <a:buChar char="•"/>
            </a:pPr>
            <a:r>
              <a:rPr lang="cs-CZ" sz="1800" b="1" dirty="0">
                <a:solidFill>
                  <a:schemeClr val="dk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Jsou zde k dispozici i české dokumenty</a:t>
            </a:r>
            <a:r>
              <a:rPr lang="cs-CZ" sz="1800" b="1" dirty="0" smtClean="0">
                <a:solidFill>
                  <a:schemeClr val="dk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.</a:t>
            </a:r>
            <a:endParaRPr lang="cs-CZ" sz="1800" b="1" dirty="0">
              <a:solidFill>
                <a:schemeClr val="dk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4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Shape 136"/>
          <p:cNvSpPr txBox="1"/>
          <p:nvPr/>
        </p:nvSpPr>
        <p:spPr>
          <a:xfrm>
            <a:off x="0" y="0"/>
            <a:ext cx="9144000" cy="1601400"/>
          </a:xfrm>
          <a:prstGeom prst="rect">
            <a:avLst/>
          </a:prstGeom>
          <a:solidFill>
            <a:srgbClr val="E5004B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cs-CZ" sz="3600" b="1" dirty="0" smtClean="0">
                <a:solidFill>
                  <a:srgbClr val="F3F3F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S ČÍM BOJUJEME</a:t>
            </a:r>
            <a:endParaRPr sz="3600" b="1" dirty="0">
              <a:solidFill>
                <a:srgbClr val="F3F3F3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11560" y="1779662"/>
            <a:ext cx="720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381000">
              <a:buSzPts val="2400"/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Práce s </a:t>
            </a:r>
            <a:r>
              <a:rPr lang="cs-CZ" sz="2400" b="1" dirty="0" err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metadaty</a:t>
            </a: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různé kvality</a:t>
            </a:r>
          </a:p>
          <a:p>
            <a:pPr marL="457200" indent="-381000">
              <a:buSzPts val="2400"/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Zdokonalování </a:t>
            </a:r>
            <a:r>
              <a:rPr lang="cs-CZ" sz="2400" b="1" dirty="0" err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deduplikace</a:t>
            </a:r>
            <a:endParaRPr lang="cs-CZ" sz="2400" b="1" dirty="0">
              <a:solidFill>
                <a:schemeClr val="tx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marL="457200" indent="-381000">
              <a:buSzPts val="2400"/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Rozdílné konfigurace knihovních systémů</a:t>
            </a:r>
          </a:p>
          <a:p>
            <a:pPr marL="457200" indent="-381000">
              <a:buSzPts val="2400"/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Nedostatek programátorů</a:t>
            </a:r>
          </a:p>
          <a:p>
            <a:pPr marL="457200" indent="-381000">
              <a:buSzPts val="2400"/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Rigidnější prostředí v českém knihovnictví</a:t>
            </a:r>
          </a:p>
          <a:p>
            <a:pPr marL="457200" indent="-381000">
              <a:buSzPts val="2400"/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Rychlost vyhledávání</a:t>
            </a:r>
          </a:p>
          <a:p>
            <a:pPr marL="457200" indent="-381000">
              <a:buSzPts val="2400"/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Legislativa (GDPR apod.)</a:t>
            </a:r>
            <a:endParaRPr lang="cs-CZ" sz="2400" b="1" dirty="0">
              <a:solidFill>
                <a:schemeClr val="tx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50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Shape 136"/>
          <p:cNvSpPr txBox="1"/>
          <p:nvPr/>
        </p:nvSpPr>
        <p:spPr>
          <a:xfrm>
            <a:off x="0" y="0"/>
            <a:ext cx="9144000" cy="1601400"/>
          </a:xfrm>
          <a:prstGeom prst="rect">
            <a:avLst/>
          </a:prstGeom>
          <a:solidFill>
            <a:srgbClr val="E5004B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cs-CZ" sz="3600" b="1" dirty="0" smtClean="0">
                <a:solidFill>
                  <a:srgbClr val="F3F3F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JIB A KNIHOVNY.CZ</a:t>
            </a:r>
            <a:endParaRPr sz="3600" b="1" dirty="0">
              <a:solidFill>
                <a:srgbClr val="F3F3F3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11560" y="1779662"/>
            <a:ext cx="799288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381000">
              <a:buSzPts val="2400"/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Od 1.1. </a:t>
            </a: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2019 nahradil portál Knihovny.cz službu JIB</a:t>
            </a:r>
          </a:p>
          <a:p>
            <a:pPr marL="457200" indent="-381000">
              <a:buSzPts val="2400"/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Moderní technologie, uživatelsky přívětivé prostředí</a:t>
            </a:r>
          </a:p>
          <a:p>
            <a:pPr marL="457200" indent="-381000">
              <a:buSzPts val="2400"/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Jednotný přístup ke službám a zdrojům českých a moravských knihoven </a:t>
            </a:r>
          </a:p>
          <a:p>
            <a:pPr marL="457200" indent="-381000">
              <a:buSzPts val="2400"/>
              <a:buFont typeface="Arial" panose="020B0604020202020204" pitchFamily="34" charset="0"/>
              <a:buChar char="•"/>
            </a:pPr>
            <a:r>
              <a:rPr lang="cs-CZ" sz="2400" b="1" dirty="0" err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Discovery</a:t>
            </a: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systém</a:t>
            </a:r>
          </a:p>
          <a:p>
            <a:pPr marL="457200" indent="-381000">
              <a:buSzPts val="2400"/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Portál nedisponuje záznamy kvalifikačních prací (Theses.cz) a nevyhledává v </a:t>
            </a: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zahraničních knihovnách </a:t>
            </a: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(Worldcat.org)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4348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Shape 136"/>
          <p:cNvSpPr txBox="1"/>
          <p:nvPr/>
        </p:nvSpPr>
        <p:spPr>
          <a:xfrm>
            <a:off x="0" y="0"/>
            <a:ext cx="9144000" cy="1601400"/>
          </a:xfrm>
          <a:prstGeom prst="rect">
            <a:avLst/>
          </a:prstGeom>
          <a:solidFill>
            <a:srgbClr val="E5004B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cs-CZ" sz="3600" b="1" dirty="0" smtClean="0">
                <a:solidFill>
                  <a:srgbClr val="F3F3F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OBOROVÉ BRÁNY (ŘEZY)</a:t>
            </a:r>
            <a:endParaRPr sz="3600" b="1" dirty="0">
              <a:solidFill>
                <a:srgbClr val="F3F3F3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11560" y="1635646"/>
            <a:ext cx="799288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381000">
              <a:buSzPts val="2400"/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V souvislosti s ukončením provozu JIB </a:t>
            </a:r>
            <a:r>
              <a:rPr lang="cs-CZ" sz="2400" b="1" dirty="0" smtClean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byly spuštěny vyhledávače </a:t>
            </a: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pro oborové brány IREL, TECH, KIV a </a:t>
            </a:r>
            <a:r>
              <a:rPr lang="cs-CZ" sz="2400" b="1" dirty="0" smtClean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MUS</a:t>
            </a:r>
          </a:p>
          <a:p>
            <a:pPr marL="457200" lvl="0" indent="-381000">
              <a:buSzPts val="2400"/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Nahradily vyhledávání </a:t>
            </a: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prostřednictvím </a:t>
            </a:r>
            <a:r>
              <a:rPr lang="cs-CZ" sz="2400" b="1" dirty="0" err="1" smtClean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Metalibu</a:t>
            </a:r>
            <a:endParaRPr lang="cs-CZ" sz="2400" b="1" dirty="0">
              <a:solidFill>
                <a:schemeClr val="tx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marL="457200" lvl="0" indent="-381000">
              <a:buSzPts val="2400"/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Jedná se o “řez” portálem - vlastní pohled na </a:t>
            </a:r>
            <a:r>
              <a:rPr lang="cs-CZ" sz="2400" b="1" dirty="0" smtClean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vybranou </a:t>
            </a: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část indexu dle daných kritérií (zdroje, fasety apod</a:t>
            </a:r>
            <a:r>
              <a:rPr lang="cs-CZ" sz="2400" b="1" dirty="0" smtClean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.)</a:t>
            </a:r>
            <a:endParaRPr lang="cs-CZ" sz="2400" b="1" dirty="0">
              <a:solidFill>
                <a:schemeClr val="tx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marL="457200" lvl="0" indent="-381000">
              <a:buSzPts val="2400"/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Řez má vlastní webové rozhraní, podobné portálu </a:t>
            </a:r>
            <a:r>
              <a:rPr lang="cs-CZ" sz="2400" b="1" dirty="0" smtClean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knihovny.cz (např. irel.knihovny.cz)</a:t>
            </a:r>
            <a:endParaRPr lang="cs-CZ" sz="2400" b="1" dirty="0">
              <a:solidFill>
                <a:schemeClr val="tx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marL="457200" lvl="0" indent="-381000">
              <a:buSzPts val="2400"/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Umožňuje prohledávat jak vybrané domácí zdroje, tak index zahraničních </a:t>
            </a:r>
            <a:r>
              <a:rPr lang="cs-CZ" sz="2400" b="1" dirty="0" smtClean="0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zdrojů</a:t>
            </a:r>
            <a:endParaRPr lang="cs-CZ" sz="2400" b="1" dirty="0">
              <a:solidFill>
                <a:schemeClr val="tx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008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1491630"/>
            <a:ext cx="8520600" cy="3416400"/>
          </a:xfrm>
        </p:spPr>
        <p:txBody>
          <a:bodyPr/>
          <a:lstStyle/>
          <a:p>
            <a:pPr marL="342900">
              <a:lnSpc>
                <a:spcPct val="1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00000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Na rozdíl od běžných </a:t>
            </a:r>
            <a:r>
              <a:rPr lang="cs-CZ" sz="2400" b="1" dirty="0" err="1" smtClean="0">
                <a:solidFill>
                  <a:srgbClr val="000000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OPACů</a:t>
            </a:r>
            <a:r>
              <a:rPr lang="cs-CZ" sz="2400" b="1" dirty="0" smtClean="0">
                <a:solidFill>
                  <a:srgbClr val="000000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prohledává portál obsahy a plné texty</a:t>
            </a:r>
          </a:p>
          <a:p>
            <a:pPr marL="342900">
              <a:lnSpc>
                <a:spcPct val="1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00000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Doplnění vyhledávání přes názvy nebo klíčová slova </a:t>
            </a:r>
            <a:r>
              <a:rPr lang="cs-CZ" sz="2400" b="1" dirty="0" smtClean="0">
                <a:solidFill>
                  <a:srgbClr val="000000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– vhodné pro </a:t>
            </a:r>
            <a:r>
              <a:rPr lang="cs-CZ" sz="2400" b="1" dirty="0" smtClean="0">
                <a:solidFill>
                  <a:srgbClr val="000000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rešerše</a:t>
            </a:r>
          </a:p>
          <a:p>
            <a:pPr marL="342900">
              <a:lnSpc>
                <a:spcPct val="1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00000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Ideální pro vyhledávání termínu, o kterém víme, že mu může být věnována celá </a:t>
            </a:r>
            <a:r>
              <a:rPr lang="cs-CZ" sz="2400" b="1" dirty="0" smtClean="0">
                <a:solidFill>
                  <a:srgbClr val="000000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kapitola nebo část textu, </a:t>
            </a:r>
            <a:r>
              <a:rPr lang="cs-CZ" sz="2400" b="1" dirty="0" smtClean="0">
                <a:solidFill>
                  <a:srgbClr val="000000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ale ne celá kniha</a:t>
            </a:r>
          </a:p>
          <a:p>
            <a:pPr marL="342900">
              <a:lnSpc>
                <a:spcPct val="1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000000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Nebo pro vyhledávání pojmu, který je obsažen v určitém typu dokumentu (např. legislativním)</a:t>
            </a:r>
          </a:p>
          <a:p>
            <a:pPr marL="342900">
              <a:lnSpc>
                <a:spcPct val="1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cs-CZ" sz="2400" b="1" dirty="0">
              <a:solidFill>
                <a:srgbClr val="000000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4" name="Shape 10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275606"/>
          </a:xfrm>
          <a:prstGeom prst="rect">
            <a:avLst/>
          </a:prstGeom>
          <a:solidFill>
            <a:srgbClr val="E5004B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3200" b="1" dirty="0" smtClean="0">
                <a:solidFill>
                  <a:srgbClr val="F3F3F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VYHLEDÁVÁNÍ V OBSAHU A PLNÉM TEXTU</a:t>
            </a:r>
            <a:endParaRPr sz="3200" b="1" dirty="0">
              <a:solidFill>
                <a:srgbClr val="F3F3F3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5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imple Light">
    <a:dk1>
      <a:srgbClr val="000000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1229</TotalTime>
  <Words>507</Words>
  <Application>Microsoft Office PowerPoint</Application>
  <PresentationFormat>Předvádění na obrazovce (16:9)</PresentationFormat>
  <Paragraphs>76</Paragraphs>
  <Slides>13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Lato Medium</vt:lpstr>
      <vt:lpstr>Verdana</vt:lpstr>
      <vt:lpstr>Simple Light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VYHLEDÁVÁNÍ V OBSAHU A PLNÉM TEXTU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 Zadražilová</dc:creator>
  <cp:lastModifiedBy>Iva Zadražilová</cp:lastModifiedBy>
  <cp:revision>55</cp:revision>
  <cp:lastPrinted>2019-03-18T13:00:17Z</cp:lastPrinted>
  <dcterms:modified xsi:type="dcterms:W3CDTF">2019-03-19T20:41:34Z</dcterms:modified>
</cp:coreProperties>
</file>