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4" r:id="rId3"/>
    <p:sldId id="283" r:id="rId4"/>
    <p:sldId id="335" r:id="rId5"/>
    <p:sldId id="333" r:id="rId6"/>
    <p:sldId id="332" r:id="rId7"/>
    <p:sldId id="334" r:id="rId8"/>
    <p:sldId id="331" r:id="rId9"/>
    <p:sldId id="327" r:id="rId10"/>
    <p:sldId id="339" r:id="rId11"/>
    <p:sldId id="340" r:id="rId12"/>
    <p:sldId id="341" r:id="rId13"/>
    <p:sldId id="342" r:id="rId14"/>
    <p:sldId id="343" r:id="rId15"/>
    <p:sldId id="345" r:id="rId16"/>
    <p:sldId id="346" r:id="rId17"/>
    <p:sldId id="347" r:id="rId18"/>
    <p:sldId id="348" r:id="rId19"/>
    <p:sldId id="344" r:id="rId20"/>
    <p:sldId id="358" r:id="rId21"/>
    <p:sldId id="271" r:id="rId22"/>
    <p:sldId id="351" r:id="rId23"/>
    <p:sldId id="352" r:id="rId24"/>
    <p:sldId id="353" r:id="rId25"/>
    <p:sldId id="354" r:id="rId26"/>
    <p:sldId id="355" r:id="rId27"/>
    <p:sldId id="350" r:id="rId28"/>
    <p:sldId id="336" r:id="rId29"/>
    <p:sldId id="328" r:id="rId30"/>
    <p:sldId id="338" r:id="rId31"/>
    <p:sldId id="359" r:id="rId32"/>
    <p:sldId id="356" r:id="rId33"/>
    <p:sldId id="349" r:id="rId34"/>
    <p:sldId id="360" r:id="rId35"/>
    <p:sldId id="361" r:id="rId36"/>
    <p:sldId id="362" r:id="rId37"/>
    <p:sldId id="363" r:id="rId38"/>
    <p:sldId id="329" r:id="rId39"/>
    <p:sldId id="266" r:id="rId40"/>
    <p:sldId id="326" r:id="rId41"/>
    <p:sldId id="26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B42"/>
    <a:srgbClr val="EE9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34208" y="3644717"/>
            <a:ext cx="7772400" cy="101416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 dirty="0"/>
              <a:t>Název prezentace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8608" y="4736245"/>
            <a:ext cx="6858000" cy="45121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37062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0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7009"/>
            <a:ext cx="78867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92861"/>
            <a:ext cx="7886700" cy="171324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2532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3618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3618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8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2752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2752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3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5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79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48533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2531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69806" y="1099038"/>
            <a:ext cx="4629150" cy="480939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2091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5402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C6657-3011-42C2-ACA2-834E6875F60C}" type="datetimeFigureOut">
              <a:rPr lang="cs-CZ" smtClean="0"/>
              <a:t>17.03.2019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AA160-3D37-41DD-9F69-F1AB5A5C1D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82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blikado.cz/univerzalni-kolekc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blikado.cz/otevrena-kolekce" TargetMode="External"/><Relationship Id="rId3" Type="http://schemas.openxmlformats.org/officeDocument/2006/relationships/hyperlink" Target="http://www.citace.com/" TargetMode="External"/><Relationship Id="rId7" Type="http://schemas.openxmlformats.org/officeDocument/2006/relationships/hyperlink" Target="http://bit.ly/funkce_aplikace_Pablikado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videokurzcitacecom" TargetMode="External"/><Relationship Id="rId5" Type="http://schemas.openxmlformats.org/officeDocument/2006/relationships/hyperlink" Target="https://www.citace.com/blog" TargetMode="External"/><Relationship Id="rId4" Type="http://schemas.openxmlformats.org/officeDocument/2006/relationships/hyperlink" Target="https://www.facebook.com/e.citace/" TargetMode="External"/><Relationship Id="rId9" Type="http://schemas.openxmlformats.org/officeDocument/2006/relationships/hyperlink" Target="https://www.pablikado.cz/univerzalni-kolekc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5409" y="2121755"/>
            <a:ext cx="8733181" cy="1277301"/>
          </a:xfrm>
        </p:spPr>
        <p:txBody>
          <a:bodyPr>
            <a:normAutofit/>
          </a:bodyPr>
          <a:lstStyle/>
          <a:p>
            <a:pPr algn="ctr"/>
            <a:r>
              <a:rPr lang="cs-CZ" sz="6000" dirty="0"/>
              <a:t>Tour de Citace.com</a:t>
            </a:r>
            <a:endParaRPr lang="cs-CZ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31631" y="4736245"/>
            <a:ext cx="7874977" cy="902555"/>
          </a:xfrm>
        </p:spPr>
        <p:txBody>
          <a:bodyPr>
            <a:normAutofit lnSpcReduction="10000"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Zuzana </a:t>
            </a:r>
            <a:r>
              <a:rPr lang="cs-CZ" sz="2800" b="1" dirty="0" err="1">
                <a:solidFill>
                  <a:schemeClr val="accent2">
                    <a:lumMod val="50000"/>
                  </a:schemeClr>
                </a:solidFill>
              </a:rPr>
              <a:t>Teplíková</a:t>
            </a:r>
            <a:endParaRPr lang="cs-CZ" sz="28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20. 3. 2019, Brno</a:t>
            </a:r>
          </a:p>
        </p:txBody>
      </p:sp>
    </p:spTree>
    <p:extLst>
      <p:ext uri="{BB962C8B-B14F-4D97-AF65-F5344CB8AC3E}">
        <p14:creationId xmlns:p14="http://schemas.microsoft.com/office/powerpoint/2010/main" val="401131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F2799E-C166-4251-A04D-D2E2C51C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49" y="1193714"/>
            <a:ext cx="8693497" cy="419992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B56886-07A0-4064-AB71-7902C4A03040}"/>
              </a:ext>
            </a:extLst>
          </p:cNvPr>
          <p:cNvSpPr txBox="1"/>
          <p:nvPr/>
        </p:nvSpPr>
        <p:spPr>
          <a:xfrm>
            <a:off x="1973979" y="410156"/>
            <a:ext cx="5196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 periodika po přihlášení</a:t>
            </a:r>
          </a:p>
        </p:txBody>
      </p:sp>
    </p:spTree>
    <p:extLst>
      <p:ext uri="{BB962C8B-B14F-4D97-AF65-F5344CB8AC3E}">
        <p14:creationId xmlns:p14="http://schemas.microsoft.com/office/powerpoint/2010/main" val="389124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8131E8-2290-4F90-940C-005D6A67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54" y="1082888"/>
            <a:ext cx="8451292" cy="404280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3562457" y="410156"/>
            <a:ext cx="2019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 čísla</a:t>
            </a:r>
          </a:p>
        </p:txBody>
      </p:sp>
    </p:spTree>
    <p:extLst>
      <p:ext uri="{BB962C8B-B14F-4D97-AF65-F5344CB8AC3E}">
        <p14:creationId xmlns:p14="http://schemas.microsoft.com/office/powerpoint/2010/main" val="257501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3379010" y="410156"/>
            <a:ext cx="2385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 článku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E157BC-690A-4C51-95EF-3C463021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2" y="1217636"/>
            <a:ext cx="8744776" cy="44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3688195" y="410156"/>
            <a:ext cx="176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Možnosti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CB345F-8825-4031-B051-E47F85E79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9" y="1423886"/>
            <a:ext cx="8614002" cy="36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2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2453858" y="269457"/>
            <a:ext cx="4242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Přečíst v novém okně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8AB1E1-4E46-47FC-9853-BF669B5D1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71" y="854232"/>
            <a:ext cx="6760058" cy="46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0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2587327" y="269457"/>
            <a:ext cx="3975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Staženo do aplikace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6707AB-8005-4ECA-993B-FBCB0AB6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9" y="854232"/>
            <a:ext cx="7739269" cy="48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45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1170792" y="269457"/>
            <a:ext cx="68082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Kreslení, zvýrazňování a ukládání poznámek 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aplikaci 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Pablikado</a:t>
            </a: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215895-EC72-43B9-92F7-FE978318F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5" y="1126958"/>
            <a:ext cx="7934489" cy="4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6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596065" y="269457"/>
            <a:ext cx="7957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Odeslání vybraného citátu do účtu v Citace PRO Plus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900F95-5F5D-4CA4-B029-47CF45E68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9" y="952428"/>
            <a:ext cx="8160688" cy="51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12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1578513" y="269457"/>
            <a:ext cx="5992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Odeslaný citát v účtu v Citace PRO Plus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D75689-86E9-43D0-84E6-4D3617B6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170"/>
            <a:ext cx="9144000" cy="41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64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2042146" y="269457"/>
            <a:ext cx="5065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Uložit citaci do Citace PRO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C2644ED-45E3-489B-BFBE-CF0D89EE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1" y="1266067"/>
            <a:ext cx="8749558" cy="40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530C0E-3D83-467A-92B4-9A0A26550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32"/>
            <a:ext cx="9144000" cy="6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67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FB99F1-3294-40ED-90B7-C45394E117BC}"/>
              </a:ext>
            </a:extLst>
          </p:cNvPr>
          <p:cNvSpPr txBox="1"/>
          <p:nvPr/>
        </p:nvSpPr>
        <p:spPr>
          <a:xfrm>
            <a:off x="2478157" y="58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06058A-D0FF-4E2E-AA6E-6EAA89B256FC}"/>
              </a:ext>
            </a:extLst>
          </p:cNvPr>
          <p:cNvSpPr txBox="1"/>
          <p:nvPr/>
        </p:nvSpPr>
        <p:spPr>
          <a:xfrm>
            <a:off x="-123181" y="269457"/>
            <a:ext cx="9396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Nabídka článků z </a:t>
            </a:r>
            <a:r>
              <a:rPr lang="cs-CZ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Pablikada</a:t>
            </a:r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základě klíčových slov</a:t>
            </a:r>
          </a:p>
        </p:txBody>
      </p:sp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C8C1EE74-0A2E-45EE-B3C1-65A2921A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105339"/>
            <a:ext cx="8852452" cy="46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68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1628" y="193179"/>
            <a:ext cx="7772400" cy="1014168"/>
          </a:xfrm>
        </p:spPr>
        <p:txBody>
          <a:bodyPr>
            <a:noAutofit/>
          </a:bodyPr>
          <a:lstStyle/>
          <a:p>
            <a:pPr algn="ctr"/>
            <a:r>
              <a:rPr lang="cs-CZ" sz="4800" dirty="0" err="1">
                <a:effectLst/>
              </a:rPr>
              <a:t>Pablikado</a:t>
            </a:r>
            <a:r>
              <a:rPr lang="cs-CZ" sz="4800" dirty="0">
                <a:effectLst/>
              </a:rPr>
              <a:t> – </a:t>
            </a:r>
            <a:r>
              <a:rPr lang="cs-CZ" sz="2800" dirty="0">
                <a:effectLst/>
              </a:rPr>
              <a:t>www.pablikado.cz</a:t>
            </a:r>
            <a:br>
              <a:rPr lang="cs-CZ" sz="4800" b="1" dirty="0"/>
            </a:br>
            <a:r>
              <a:rPr lang="cs-CZ" sz="1600" b="1" dirty="0"/>
              <a:t>mobilní aplikace k databázi českých elektronických zdrojů</a:t>
            </a:r>
            <a:endParaRPr lang="cs-CZ" sz="4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8944">
            <a:off x="384311" y="1300105"/>
            <a:ext cx="2027280" cy="36022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4261">
            <a:off x="1857786" y="2004224"/>
            <a:ext cx="2031581" cy="3599258"/>
          </a:xfrm>
          <a:prstGeom prst="rect">
            <a:avLst/>
          </a:prstGeom>
        </p:spPr>
      </p:pic>
      <p:sp>
        <p:nvSpPr>
          <p:cNvPr id="7" name="Zástupný symbol pro obsah 5"/>
          <p:cNvSpPr txBox="1">
            <a:spLocks/>
          </p:cNvSpPr>
          <p:nvPr/>
        </p:nvSpPr>
        <p:spPr>
          <a:xfrm>
            <a:off x="4337828" y="1419024"/>
            <a:ext cx="4745166" cy="3364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/>
              <a:t> Zobrazování dokumentů z: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200" dirty="0"/>
              <a:t> citačního manažeru Citace PRO Plus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200" dirty="0"/>
              <a:t> databáze Pablikado.cz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200" dirty="0"/>
              <a:t> platformy </a:t>
            </a:r>
            <a:r>
              <a:rPr lang="cs-CZ" sz="2200" dirty="0" err="1"/>
              <a:t>Digitalo</a:t>
            </a:r>
            <a:endParaRPr lang="cs-CZ" sz="2200" dirty="0"/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cs-CZ" sz="2200" dirty="0"/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/>
              <a:t> Funkce aplikace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dirty="0"/>
              <a:t> podtrhávat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dirty="0"/>
              <a:t> zvýrazňovat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dirty="0"/>
              <a:t> vkládat poznámky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dirty="0"/>
              <a:t> vytvářet náčrtky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dirty="0"/>
              <a:t>výpisky s citováním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06510" y="5004544"/>
            <a:ext cx="53474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Pablikado</a:t>
            </a:r>
            <a:r>
              <a:rPr lang="cs-CZ" sz="2000" dirty="0">
                <a:solidFill>
                  <a:schemeClr val="bg1"/>
                </a:solidFill>
              </a:rPr>
              <a:t> stahujte z: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http://play.google.com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498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63B54-8FCD-46C4-9118-C0AF3DDA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Obchodní modely </a:t>
            </a:r>
            <a:r>
              <a:rPr lang="cs-CZ" dirty="0" err="1"/>
              <a:t>Pablikada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54F22E-7138-42C3-8C80-E2D3534EB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3200" dirty="0"/>
              <a:t>Univerzální dynamická kolekce</a:t>
            </a:r>
          </a:p>
          <a:p>
            <a:r>
              <a:rPr lang="cs-CZ" sz="3200" dirty="0"/>
              <a:t>Institucionální výběrová kolekce</a:t>
            </a:r>
          </a:p>
          <a:p>
            <a:r>
              <a:rPr lang="cs-CZ" sz="3200" dirty="0"/>
              <a:t>Nastavitelná Open Access kolekce 15 + 5 </a:t>
            </a:r>
          </a:p>
        </p:txBody>
      </p:sp>
    </p:spTree>
    <p:extLst>
      <p:ext uri="{BB962C8B-B14F-4D97-AF65-F5344CB8AC3E}">
        <p14:creationId xmlns:p14="http://schemas.microsoft.com/office/powerpoint/2010/main" val="2964883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7B843-D1C0-4E0E-A30C-CC01BBE2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Univerzální dynamická kolekce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0D286-FFAB-4987-9B5E-8D525F555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Komerční periodika, i OA periodika a knihy</a:t>
            </a:r>
          </a:p>
          <a:p>
            <a:r>
              <a:rPr lang="cs-CZ" dirty="0"/>
              <a:t>Čeští a slovenští vydavatelé</a:t>
            </a:r>
          </a:p>
          <a:p>
            <a:r>
              <a:rPr lang="cs-CZ" dirty="0"/>
              <a:t>Počet periodik stále roste, cena zůstává stejná</a:t>
            </a:r>
          </a:p>
          <a:p>
            <a:r>
              <a:rPr lang="cs-CZ" dirty="0"/>
              <a:t>63 časopisů, 45 knih</a:t>
            </a:r>
          </a:p>
          <a:p>
            <a:r>
              <a:rPr lang="cs-CZ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https://www.pablikado.cz/univerzalni-kolekce</a:t>
            </a:r>
            <a:endParaRPr lang="cs-CZ" dirty="0">
              <a:solidFill>
                <a:schemeClr val="accent2"/>
              </a:solidFill>
            </a:endParaRPr>
          </a:p>
          <a:p>
            <a:pPr marL="84137" indent="0">
              <a:buNone/>
            </a:pPr>
            <a:r>
              <a:rPr lang="cs-CZ" b="1" u="sng" dirty="0"/>
              <a:t>Výhody:</a:t>
            </a:r>
            <a:endParaRPr lang="cs-CZ" dirty="0"/>
          </a:p>
          <a:p>
            <a:r>
              <a:rPr lang="cs-CZ" dirty="0"/>
              <a:t>dokumenty napříč různými obory</a:t>
            </a:r>
          </a:p>
          <a:p>
            <a:r>
              <a:rPr lang="cs-CZ" dirty="0"/>
              <a:t>dynamické doplňování periodik bez dalších poplatků</a:t>
            </a:r>
            <a:endParaRPr lang="cs-CZ" dirty="0">
              <a:solidFill>
                <a:schemeClr val="accent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13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4005F-42DB-4ED6-BC5A-8981FF8B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/>
              <a:t>Univerzální dynamická kolekce - cena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9CB79C-CCF2-4BB8-A403-428EEC5EE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99520"/>
            <a:ext cx="7886700" cy="2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5AE25-DB42-4D88-A50C-2B4E9F49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Institucionální výběrová kolekce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3D8D6C-CC47-4A5F-BF50-294026526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Periodika dle svého výběru (komerční a/nebo OA)</a:t>
            </a:r>
          </a:p>
          <a:p>
            <a:r>
              <a:rPr lang="cs-CZ" dirty="0"/>
              <a:t>Kolekce na míru Vašim uživatelům</a:t>
            </a:r>
          </a:p>
          <a:p>
            <a:pPr marL="84137" indent="0">
              <a:buNone/>
            </a:pPr>
            <a:endParaRPr lang="cs-CZ" sz="1400" dirty="0"/>
          </a:p>
          <a:p>
            <a:pPr marL="84137" indent="0">
              <a:buNone/>
            </a:pPr>
            <a:r>
              <a:rPr lang="cs-CZ" b="1" u="sng" dirty="0"/>
              <a:t>Výhody:</a:t>
            </a:r>
          </a:p>
          <a:p>
            <a:r>
              <a:rPr lang="cs-CZ" dirty="0"/>
              <a:t>vlastní výběr jednotlivých časopisů</a:t>
            </a:r>
          </a:p>
          <a:p>
            <a:r>
              <a:rPr lang="cs-CZ" dirty="0"/>
              <a:t>přehled o cenách konkrétních titulů v kolekci</a:t>
            </a:r>
          </a:p>
          <a:p>
            <a:pPr marL="0" indent="0">
              <a:buNone/>
            </a:pPr>
            <a:r>
              <a:rPr lang="pl-PL" sz="1900" dirty="0"/>
              <a:t>*Pozn. Minimální počet dokumentů (položek) v kolekci je 5.</a:t>
            </a:r>
          </a:p>
          <a:p>
            <a:r>
              <a:rPr lang="pl-PL" dirty="0"/>
              <a:t>ceník jednolitvých časopisů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07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9EFC1-F514-4CAD-8752-905D9548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Nastavitelná Open Access kolekce 15 + 5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1405-9548-4406-880A-A2638022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15 OA časopisů</a:t>
            </a:r>
          </a:p>
          <a:p>
            <a:r>
              <a:rPr lang="cs-CZ" dirty="0"/>
              <a:t>5 komerčních časopisů</a:t>
            </a:r>
          </a:p>
          <a:p>
            <a:pPr marL="84137" indent="0">
              <a:buNone/>
            </a:pPr>
            <a:r>
              <a:rPr lang="cs-CZ" b="1" u="sng" dirty="0"/>
              <a:t>Výhody:</a:t>
            </a:r>
            <a:endParaRPr lang="cs-CZ" dirty="0"/>
          </a:p>
          <a:p>
            <a:r>
              <a:rPr lang="cs-CZ" dirty="0"/>
              <a:t>vlastní výběr OA časopisů</a:t>
            </a:r>
          </a:p>
          <a:p>
            <a:r>
              <a:rPr lang="cs-CZ" dirty="0"/>
              <a:t>možnost výběru až 5 komerčních titulů</a:t>
            </a:r>
          </a:p>
          <a:p>
            <a:r>
              <a:rPr lang="cs-CZ" dirty="0"/>
              <a:t>výhodná cena</a:t>
            </a:r>
          </a:p>
          <a:p>
            <a:pPr marL="84137" indent="0">
              <a:buNone/>
            </a:pPr>
            <a:r>
              <a:rPr lang="cs-CZ" b="1" u="sng" dirty="0"/>
              <a:t>Cena:</a:t>
            </a:r>
          </a:p>
          <a:p>
            <a:r>
              <a:rPr lang="cs-CZ" dirty="0"/>
              <a:t>30 000 Kč + DPH, 36 300 Kč vč. DPH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117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F80E4-03A6-49A9-AA5F-7A3FF3A9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Proč si pořídit </a:t>
            </a:r>
            <a:r>
              <a:rPr lang="cs-CZ" dirty="0" err="1"/>
              <a:t>Pablikado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F2AFA-6562-4995-A8D8-BC1FD56DB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Zvýšení citovanosti českých a slovenských zdrojů</a:t>
            </a:r>
          </a:p>
          <a:p>
            <a:r>
              <a:rPr lang="cs-CZ" dirty="0"/>
              <a:t>Rozšíření portfolia zdrojů pro své uživatele</a:t>
            </a:r>
          </a:p>
          <a:p>
            <a:r>
              <a:rPr lang="cs-CZ" dirty="0"/>
              <a:t>Unikátní obsah a jeho dostupnost z jednoho místa</a:t>
            </a:r>
          </a:p>
          <a:p>
            <a:r>
              <a:rPr lang="cs-CZ" dirty="0"/>
              <a:t>Usnadnění práce s textem </a:t>
            </a:r>
          </a:p>
          <a:p>
            <a:r>
              <a:rPr lang="cs-CZ" dirty="0"/>
              <a:t>Jednodušší citování pro koncové uživatele</a:t>
            </a:r>
          </a:p>
          <a:p>
            <a:r>
              <a:rPr lang="cs-CZ" dirty="0"/>
              <a:t>Boj proti plagiátorství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9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4C225E-3212-4D47-9D53-F2B35EF0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Platforma pro publikování</a:t>
            </a:r>
          </a:p>
          <a:p>
            <a:r>
              <a:rPr lang="cs-CZ" dirty="0"/>
              <a:t>vlastní produkce</a:t>
            </a:r>
          </a:p>
          <a:p>
            <a:r>
              <a:rPr lang="cs-CZ" dirty="0"/>
              <a:t>licencovaného obsahu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0DB03B-7EEE-47F4-A943-CCE5DFCD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4" y="365126"/>
            <a:ext cx="3498781" cy="11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03E84-5143-4C21-BEBF-3914E13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/>
              <a:t>Digitalo</a:t>
            </a:r>
            <a:br>
              <a:rPr lang="cs-CZ" dirty="0"/>
            </a:br>
            <a:r>
              <a:rPr lang="cs-CZ" sz="3600" dirty="0"/>
              <a:t>publikování vlastní produkce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E9027A-344C-4E9E-9BD2-6201BA07E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dokumenty vydávané knihovnou</a:t>
            </a:r>
          </a:p>
          <a:p>
            <a:r>
              <a:rPr lang="cs-CZ" dirty="0"/>
              <a:t>dokumenty vydávané institucí</a:t>
            </a:r>
          </a:p>
          <a:p>
            <a:pPr lvl="1"/>
            <a:r>
              <a:rPr lang="cs-CZ" dirty="0"/>
              <a:t>učitelé, V</a:t>
            </a:r>
            <a:r>
              <a:rPr lang="en-GB" dirty="0"/>
              <a:t>&amp;</a:t>
            </a:r>
            <a:r>
              <a:rPr lang="cs-CZ" dirty="0"/>
              <a:t>V, projekty</a:t>
            </a:r>
          </a:p>
          <a:p>
            <a:pPr lvl="1"/>
            <a:r>
              <a:rPr lang="cs-CZ" dirty="0"/>
              <a:t>dizertace, rigorózní, diplomové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316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03E84-5143-4C21-BEBF-3914E13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Vyznejte se v našich službách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4C225E-3212-4D47-9D53-F2B35EF0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Citace PRO (Free a Plus)</a:t>
            </a:r>
          </a:p>
          <a:p>
            <a:r>
              <a:rPr lang="cs-CZ" dirty="0"/>
              <a:t>Služba Citace v katalogu</a:t>
            </a:r>
          </a:p>
          <a:p>
            <a:r>
              <a:rPr lang="cs-CZ" dirty="0" err="1"/>
              <a:t>Pablikado</a:t>
            </a:r>
            <a:endParaRPr lang="cs-CZ" dirty="0"/>
          </a:p>
          <a:p>
            <a:r>
              <a:rPr lang="cs-CZ" dirty="0" err="1"/>
              <a:t>Digitalo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8FD32C-151A-4405-8227-A5A12BFD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10991"/>
            <a:ext cx="3163355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8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03E84-5143-4C21-BEBF-3914E13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/>
              <a:t>Digitalo</a:t>
            </a:r>
            <a:br>
              <a:rPr lang="cs-CZ" dirty="0"/>
            </a:br>
            <a:r>
              <a:rPr lang="cs-CZ" sz="3600" dirty="0"/>
              <a:t>publikování licencovaného obsahu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E9027A-344C-4E9E-9BD2-6201BA07E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licencované dokumenty v PDF bez platformy</a:t>
            </a:r>
          </a:p>
          <a:p>
            <a:pPr lvl="1"/>
            <a:r>
              <a:rPr lang="cs-CZ" dirty="0"/>
              <a:t>např. trvalý nákup knih a časopisů</a:t>
            </a:r>
          </a:p>
          <a:p>
            <a:pPr lvl="1"/>
            <a:r>
              <a:rPr lang="cs-CZ" dirty="0"/>
              <a:t>PDF dary</a:t>
            </a:r>
          </a:p>
          <a:p>
            <a:r>
              <a:rPr lang="cs-CZ" dirty="0"/>
              <a:t>šíření povědomí o open </a:t>
            </a:r>
            <a:r>
              <a:rPr lang="cs-CZ" dirty="0" err="1"/>
              <a:t>access</a:t>
            </a:r>
            <a:endParaRPr lang="cs-CZ" dirty="0"/>
          </a:p>
          <a:p>
            <a:r>
              <a:rPr lang="cs-CZ" dirty="0"/>
              <a:t>zvyšování použití OA dokumentů</a:t>
            </a:r>
          </a:p>
          <a:p>
            <a:pPr lvl="1"/>
            <a:r>
              <a:rPr lang="cs-CZ" dirty="0" err="1"/>
              <a:t>provazba</a:t>
            </a:r>
            <a:r>
              <a:rPr lang="cs-CZ" dirty="0"/>
              <a:t> na Citace PRO (podobné dokumenty)</a:t>
            </a:r>
          </a:p>
          <a:p>
            <a:r>
              <a:rPr lang="cs-CZ" dirty="0"/>
              <a:t>potřeba ochránit dokumenty před stažením</a:t>
            </a:r>
          </a:p>
          <a:p>
            <a:r>
              <a:rPr lang="cs-CZ" dirty="0"/>
              <a:t>omezit pouze na své uživatele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415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0A7AC-CA34-4800-9472-0A0CE275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Proč si pořídit </a:t>
            </a:r>
            <a:r>
              <a:rPr lang="cs-CZ" dirty="0" err="1"/>
              <a:t>Digitalo</a:t>
            </a:r>
            <a:r>
              <a:rPr lang="cs-CZ" dirty="0"/>
              <a:t>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4D789-69E5-4723-A6A7-07417940A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Propojení s Citace PRO Plus</a:t>
            </a:r>
          </a:p>
          <a:p>
            <a:r>
              <a:rPr lang="cs-CZ" dirty="0"/>
              <a:t>Vyhledávání vlastních dokumentů z jednoho místa</a:t>
            </a:r>
          </a:p>
          <a:p>
            <a:r>
              <a:rPr lang="cs-CZ" dirty="0"/>
              <a:t>Usnadnění práce s textem </a:t>
            </a:r>
          </a:p>
          <a:p>
            <a:r>
              <a:rPr lang="cs-CZ" dirty="0"/>
              <a:t>Jednodušší citování pro koncové uživatele</a:t>
            </a:r>
          </a:p>
          <a:p>
            <a:r>
              <a:rPr lang="cs-CZ" dirty="0"/>
              <a:t>Boj proti plagiátorství</a:t>
            </a:r>
          </a:p>
          <a:p>
            <a:r>
              <a:rPr lang="cs-CZ" dirty="0"/>
              <a:t>Jednotná autentizace (Např. </a:t>
            </a:r>
            <a:r>
              <a:rPr lang="cs-CZ" dirty="0" err="1"/>
              <a:t>Shibboleth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696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16F17-20F1-46BC-8F10-FBDBF16D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Cena platformy </a:t>
            </a:r>
            <a:r>
              <a:rPr lang="cs-CZ" dirty="0" err="1"/>
              <a:t>Digitalo</a:t>
            </a:r>
            <a:br>
              <a:rPr lang="cs-CZ" dirty="0"/>
            </a:br>
            <a:r>
              <a:rPr lang="cs-CZ" dirty="0"/>
              <a:t> pro vlastní obsah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033285C-E1A2-48BC-B158-4BF49DEB9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708" y="1874167"/>
            <a:ext cx="7886700" cy="253105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B1A072C-5863-407F-90A6-6CBA8CB8C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588703"/>
            <a:ext cx="80308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>Pozn.: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 knihám i časopisům je nutné vlastnit licenci umožňující zprostředkování </a:t>
            </a: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>koncovým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uživatelům dané instituce nebo i jiných institucí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7772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CD1EA-219E-4AB5-BD30-C8DF8DA33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930" y="1988196"/>
            <a:ext cx="7772400" cy="101416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Novinky na závěr ;-)</a:t>
            </a:r>
          </a:p>
        </p:txBody>
      </p:sp>
    </p:spTree>
    <p:extLst>
      <p:ext uri="{BB962C8B-B14F-4D97-AF65-F5344CB8AC3E}">
        <p14:creationId xmlns:p14="http://schemas.microsoft.com/office/powerpoint/2010/main" val="1206762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CD1EA-219E-4AB5-BD30-C8DF8DA33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174" y="2414832"/>
            <a:ext cx="7772400" cy="101416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Doplněk do MS Word</a:t>
            </a:r>
            <a:br>
              <a:rPr lang="cs-CZ" dirty="0"/>
            </a:br>
            <a:r>
              <a:rPr lang="cs-CZ" dirty="0"/>
              <a:t>i s citáty z aplikace </a:t>
            </a:r>
            <a:r>
              <a:rPr lang="cs-CZ" dirty="0" err="1"/>
              <a:t>Pablikado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874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F749FD4-3C53-4FCB-A571-8D9530EF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53" y="126069"/>
            <a:ext cx="6761093" cy="56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64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3386407-F936-4EEE-A629-87111E365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1" y="166689"/>
            <a:ext cx="8484618" cy="56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7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creen3.png">
            <a:extLst>
              <a:ext uri="{FF2B5EF4-FFF2-40B4-BE49-F238E27FC236}">
                <a16:creationId xmlns:a16="http://schemas.microsoft.com/office/drawing/2014/main" id="{5BB81F15-61F8-46CE-862E-215235010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66938" y="1833563"/>
            <a:ext cx="48101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B194C5-F44C-4C42-BCAB-28F3B4C6B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5" y="238318"/>
            <a:ext cx="8415130" cy="55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45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DC7A18C-F11D-41B5-876F-C3F347A47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17" y="0"/>
            <a:ext cx="1478465" cy="20408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E751D3-2F12-4517-92AF-F535240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437322"/>
            <a:ext cx="7772400" cy="556592"/>
          </a:xfrm>
        </p:spPr>
        <p:txBody>
          <a:bodyPr>
            <a:noAutofit/>
          </a:bodyPr>
          <a:lstStyle/>
          <a:p>
            <a:pPr algn="ctr"/>
            <a:r>
              <a:rPr lang="cs-CZ" sz="4800" dirty="0"/>
              <a:t>Blog Citace.com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DA23C2-7669-4647-B071-25378E46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7" y="1833627"/>
            <a:ext cx="8577223" cy="40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36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cs-CZ" sz="4800" b="1" dirty="0"/>
              <a:t>Důležité odkazy: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60" y="414449"/>
            <a:ext cx="2453833" cy="61345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23121" y="1351508"/>
            <a:ext cx="77922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FB Citace.com: </a:t>
            </a:r>
            <a:r>
              <a:rPr lang="cs-CZ" sz="2400" dirty="0"/>
              <a:t>https://www.facebook.com/citacecom/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web:</a:t>
            </a:r>
            <a:r>
              <a:rPr lang="cs-CZ" sz="2400" dirty="0"/>
              <a:t> </a:t>
            </a:r>
            <a:r>
              <a:rPr lang="cs-CZ" sz="2400" dirty="0">
                <a:hlinkClick r:id="rId3"/>
              </a:rPr>
              <a:t>www.citace.com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FB E-Citace: </a:t>
            </a:r>
            <a:r>
              <a:rPr lang="cs-CZ" sz="2400" dirty="0">
                <a:hlinkClick r:id="rId4"/>
              </a:rPr>
              <a:t>https://www.facebook.com/e.citace/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Blog: </a:t>
            </a:r>
            <a:r>
              <a:rPr lang="cs-CZ" sz="2400" dirty="0">
                <a:hlinkClick r:id="rId5"/>
              </a:rPr>
              <a:t>https://www.citace.com/blog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Video kurz: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hlinkClick r:id="rId6"/>
              </a:rPr>
              <a:t>http://bit.ly/videokurzcitacecom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Funkce aplikace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Pablikado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hlinkClick r:id="rId7"/>
              </a:rPr>
              <a:t>http://bit.ly/funkce_aplikace_Pablikado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Otevřená kolekce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Pablikado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hlinkClick r:id="rId8"/>
              </a:rPr>
              <a:t>https://www.pablikado.cz/otevrena-kolekce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Univerzální kolekce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Pablikado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hlinkClick r:id="rId9"/>
              </a:rPr>
              <a:t>https://www.pablikado.cz/univerzalni-kolekce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6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CDDB7-4A21-4C71-ADC0-46C0AD05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Služba Citace v katalogu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55AF06-4874-4FF0-ACCA-E5E147E3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Spolupráce s producenty knihovních systémů (</a:t>
            </a:r>
            <a:r>
              <a:rPr lang="cs-CZ" dirty="0" err="1"/>
              <a:t>Cosmotron</a:t>
            </a:r>
            <a:r>
              <a:rPr lang="cs-CZ" dirty="0"/>
              <a:t>, </a:t>
            </a:r>
            <a:r>
              <a:rPr lang="cs-CZ" dirty="0" err="1"/>
              <a:t>KPSys</a:t>
            </a:r>
            <a:r>
              <a:rPr lang="cs-CZ" dirty="0"/>
              <a:t>, </a:t>
            </a:r>
            <a:r>
              <a:rPr lang="cs-CZ" dirty="0" err="1"/>
              <a:t>LANius</a:t>
            </a:r>
            <a:r>
              <a:rPr lang="cs-CZ" dirty="0"/>
              <a:t>)</a:t>
            </a:r>
          </a:p>
          <a:p>
            <a:r>
              <a:rPr lang="cs-CZ" dirty="0"/>
              <a:t>Zobrazení citace u každého záznamu až v 10ti citačních stylech</a:t>
            </a:r>
          </a:p>
          <a:p>
            <a:r>
              <a:rPr lang="cs-CZ" dirty="0"/>
              <a:t>Generování citace přímo z metadat katalogu dané knihovny</a:t>
            </a:r>
          </a:p>
          <a:p>
            <a:r>
              <a:rPr lang="cs-CZ" dirty="0"/>
              <a:t>Import citace záznamu do manažeru Citace PRO na jeden klik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124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CD1EA-219E-4AB5-BD30-C8DF8DA33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930" y="1988196"/>
            <a:ext cx="7772400" cy="1014168"/>
          </a:xfrm>
        </p:spPr>
        <p:txBody>
          <a:bodyPr/>
          <a:lstStyle/>
          <a:p>
            <a:pPr algn="ctr"/>
            <a:r>
              <a:rPr lang="cs-CZ" dirty="0"/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2210585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63468" y="1896786"/>
            <a:ext cx="6116707" cy="3064427"/>
          </a:xfrm>
        </p:spPr>
        <p:txBody>
          <a:bodyPr/>
          <a:lstStyle/>
          <a:p>
            <a:pPr marL="0" indent="0">
              <a:buNone/>
            </a:pP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Zuzana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Teplíková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2"/>
                </a:solidFill>
              </a:rPr>
              <a:t>Citace.com, s.r.o.</a:t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>
                <a:solidFill>
                  <a:schemeClr val="accent2"/>
                </a:solidFill>
              </a:rPr>
              <a:t>Lidická 700/19, 602 00 Brno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2"/>
                </a:solidFill>
              </a:rPr>
              <a:t>e-mail: zuzana.teplikova@citace.com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431A12-35D8-41A9-91B8-6D5F05CC6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96786"/>
            <a:ext cx="1888009" cy="282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0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C4092-80B5-4707-BB0A-C146B162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Citace v katalogu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54FED7-B589-46F5-B129-1B2B4628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9" y="4116668"/>
            <a:ext cx="8140378" cy="1058694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8FE267B-5807-4E3B-A8F3-96E73F86E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1756" y="1539171"/>
            <a:ext cx="6901095" cy="250014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6053D50-F784-48D3-9E11-EE19C76646A5}"/>
              </a:ext>
            </a:extLst>
          </p:cNvPr>
          <p:cNvSpPr txBox="1"/>
          <p:nvPr/>
        </p:nvSpPr>
        <p:spPr>
          <a:xfrm>
            <a:off x="464873" y="1995026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ARL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2BE7C74-89E4-45C5-B066-186B12C3FE5C}"/>
              </a:ext>
            </a:extLst>
          </p:cNvPr>
          <p:cNvSpPr txBox="1"/>
          <p:nvPr/>
        </p:nvSpPr>
        <p:spPr>
          <a:xfrm>
            <a:off x="7389589" y="4652141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ALEPH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3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C4092-80B5-4707-BB0A-C146B162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Citace v katalogu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34313F-6118-4A5A-BE9A-74A4653B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60" y="1439011"/>
            <a:ext cx="5533197" cy="2238054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C77611F-DF1E-4058-AE31-FA1C3264C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1131" y="3849506"/>
            <a:ext cx="5943600" cy="21907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DE61598-3595-4CE6-BE64-668B7621D5BA}"/>
              </a:ext>
            </a:extLst>
          </p:cNvPr>
          <p:cNvSpPr txBox="1"/>
          <p:nvPr/>
        </p:nvSpPr>
        <p:spPr>
          <a:xfrm>
            <a:off x="450574" y="1550504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CARMEN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7D76B5-58B0-4A08-B2DB-A2B17DC2AD22}"/>
              </a:ext>
            </a:extLst>
          </p:cNvPr>
          <p:cNvSpPr txBox="1"/>
          <p:nvPr/>
        </p:nvSpPr>
        <p:spPr>
          <a:xfrm>
            <a:off x="1456968" y="4421661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PORTARO</a:t>
            </a:r>
          </a:p>
        </p:txBody>
      </p:sp>
    </p:spTree>
    <p:extLst>
      <p:ext uri="{BB962C8B-B14F-4D97-AF65-F5344CB8AC3E}">
        <p14:creationId xmlns:p14="http://schemas.microsoft.com/office/powerpoint/2010/main" val="68371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C7E54-4283-485A-AFBB-D664F887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2322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Citace v katalogu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098947-96FA-4BF5-B5D1-F3252E80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58" y="1292265"/>
            <a:ext cx="8274077" cy="86511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A0F366A-B45E-4C13-B1CC-EF4DA9958C06}"/>
              </a:ext>
            </a:extLst>
          </p:cNvPr>
          <p:cNvSpPr txBox="1"/>
          <p:nvPr/>
        </p:nvSpPr>
        <p:spPr>
          <a:xfrm>
            <a:off x="478866" y="810289"/>
            <a:ext cx="1311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VIRTUA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84A618-114D-43EE-A002-139B3E161DE0}"/>
              </a:ext>
            </a:extLst>
          </p:cNvPr>
          <p:cNvSpPr txBox="1"/>
          <p:nvPr/>
        </p:nvSpPr>
        <p:spPr>
          <a:xfrm>
            <a:off x="478866" y="3796538"/>
            <a:ext cx="116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EBSCO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3DF880-AD61-4DE3-89B6-503B55A48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319758"/>
            <a:ext cx="8274077" cy="16850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D25EBF2-257B-45F3-8473-E2C465EF0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121" y="2329687"/>
            <a:ext cx="7112605" cy="15004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9907E9A-B48A-4DB3-997A-ABC14322611E}"/>
              </a:ext>
            </a:extLst>
          </p:cNvPr>
          <p:cNvSpPr txBox="1"/>
          <p:nvPr/>
        </p:nvSpPr>
        <p:spPr>
          <a:xfrm>
            <a:off x="451053" y="2639359"/>
            <a:ext cx="136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TRITIUS</a:t>
            </a:r>
          </a:p>
        </p:txBody>
      </p:sp>
    </p:spTree>
    <p:extLst>
      <p:ext uri="{BB962C8B-B14F-4D97-AF65-F5344CB8AC3E}">
        <p14:creationId xmlns:p14="http://schemas.microsoft.com/office/powerpoint/2010/main" val="208850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4C324-48E1-4105-AD58-A56DB2FE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Citace PRO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EEE5DC-7301-427B-A39D-7E033CD12F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ČSN ISO 690</a:t>
            </a:r>
          </a:p>
          <a:p>
            <a:r>
              <a:rPr lang="cs-CZ" dirty="0"/>
              <a:t>získávání citací</a:t>
            </a:r>
          </a:p>
          <a:p>
            <a:r>
              <a:rPr lang="cs-CZ" dirty="0"/>
              <a:t>správa citací</a:t>
            </a:r>
          </a:p>
          <a:p>
            <a:r>
              <a:rPr lang="cs-CZ" dirty="0"/>
              <a:t>seznamy citací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983A55-9FF1-484B-8AEC-91FD2055D7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až 8000 citačních stylů</a:t>
            </a:r>
          </a:p>
          <a:p>
            <a:r>
              <a:rPr lang="cs-CZ" dirty="0"/>
              <a:t>nahrávání souborů</a:t>
            </a:r>
          </a:p>
          <a:p>
            <a:r>
              <a:rPr lang="cs-CZ" dirty="0"/>
              <a:t>sdílení složek</a:t>
            </a:r>
          </a:p>
          <a:p>
            <a:r>
              <a:rPr lang="cs-CZ" dirty="0"/>
              <a:t>doplňkové nástroje </a:t>
            </a:r>
          </a:p>
          <a:p>
            <a:r>
              <a:rPr lang="cs-CZ" dirty="0"/>
              <a:t>propojení s </a:t>
            </a:r>
            <a:r>
              <a:rPr lang="cs-CZ" dirty="0" err="1"/>
              <a:t>Pablikadem</a:t>
            </a:r>
            <a:r>
              <a:rPr lang="cs-CZ" dirty="0"/>
              <a:t> a </a:t>
            </a:r>
            <a:r>
              <a:rPr lang="cs-CZ" dirty="0" err="1"/>
              <a:t>Digitalem</a:t>
            </a:r>
            <a:r>
              <a:rPr lang="cs-CZ" dirty="0"/>
              <a:t> (citáty)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DC0EE3E-D215-40B3-AAA3-E2B07ECA0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829500"/>
            <a:ext cx="2819400" cy="4762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333896F-253C-48A3-9E84-1E780DFF1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25625"/>
            <a:ext cx="2819400" cy="4801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DAC1AC2-7BFC-4DB5-A9D1-0F9A0AFBEA63}"/>
              </a:ext>
            </a:extLst>
          </p:cNvPr>
          <p:cNvSpPr txBox="1"/>
          <p:nvPr/>
        </p:nvSpPr>
        <p:spPr>
          <a:xfrm>
            <a:off x="1761986" y="5060788"/>
            <a:ext cx="5734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Propojení se službou Citace v katalogu</a:t>
            </a:r>
          </a:p>
        </p:txBody>
      </p:sp>
    </p:spTree>
    <p:extLst>
      <p:ext uri="{BB962C8B-B14F-4D97-AF65-F5344CB8AC3E}">
        <p14:creationId xmlns:p14="http://schemas.microsoft.com/office/powerpoint/2010/main" val="134782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4053402-17E1-4375-BC77-A7C5F48AC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493" y="-28332"/>
            <a:ext cx="5067507" cy="28003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C70B34-67E3-43EF-A848-743185DCF0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70768">
            <a:off x="6661380" y="3226392"/>
            <a:ext cx="1806624" cy="320071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4C225E-3212-4D47-9D53-F2B35EF0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Databáze českých a slovenských zdrojů </a:t>
            </a:r>
            <a:br>
              <a:rPr lang="cs-CZ" dirty="0"/>
            </a:br>
            <a:r>
              <a:rPr lang="cs-CZ" dirty="0"/>
              <a:t>(periodik a knih)</a:t>
            </a:r>
          </a:p>
          <a:p>
            <a:r>
              <a:rPr lang="cs-CZ" dirty="0"/>
              <a:t>Přihlašování, vyhledávání</a:t>
            </a:r>
          </a:p>
          <a:p>
            <a:r>
              <a:rPr lang="cs-CZ" dirty="0"/>
              <a:t>Web - přehled časopisů, detail záznamu</a:t>
            </a:r>
          </a:p>
          <a:p>
            <a:r>
              <a:rPr lang="cs-CZ" dirty="0"/>
              <a:t>Aplikace pro Android</a:t>
            </a:r>
          </a:p>
          <a:p>
            <a:r>
              <a:rPr lang="cs-CZ" dirty="0"/>
              <a:t>Propojení s Citace PRO</a:t>
            </a:r>
          </a:p>
          <a:p>
            <a:pPr lvl="1"/>
            <a:r>
              <a:rPr lang="cs-CZ" dirty="0"/>
              <a:t>poznámky, citáty, podobné dokumenty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5DBACF-3C4C-45F8-86B2-A2C5E0130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1" y="237754"/>
            <a:ext cx="3878547" cy="10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177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E5E9546E-5B19-4C53-9BDC-AF3A0A6FFD59}" vid="{23838C6E-0F0F-49E5-BF2B-6DE217659C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šablona1</Template>
  <TotalTime>10615</TotalTime>
  <Words>703</Words>
  <Application>Microsoft Office PowerPoint</Application>
  <PresentationFormat>Předvádění na obrazovce (4:3)</PresentationFormat>
  <Paragraphs>154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Motiv Office</vt:lpstr>
      <vt:lpstr>Tour de Citace.com</vt:lpstr>
      <vt:lpstr>Prezentace aplikace PowerPoint</vt:lpstr>
      <vt:lpstr>Vyznejte se v našich službách </vt:lpstr>
      <vt:lpstr>Služba Citace v katalogu</vt:lpstr>
      <vt:lpstr>Citace v katalogu</vt:lpstr>
      <vt:lpstr>Citace v katalogu</vt:lpstr>
      <vt:lpstr>Citace v katalogu</vt:lpstr>
      <vt:lpstr>Citace PRO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Pablikado – www.pablikado.cz mobilní aplikace k databázi českých elektronických zdrojů</vt:lpstr>
      <vt:lpstr>Obchodní modely Pablikada</vt:lpstr>
      <vt:lpstr>Univerzální dynamická kolekce</vt:lpstr>
      <vt:lpstr>Univerzální dynamická kolekce - cena</vt:lpstr>
      <vt:lpstr>Institucionální výběrová kolekce</vt:lpstr>
      <vt:lpstr>Nastavitelná Open Access kolekce 15 + 5</vt:lpstr>
      <vt:lpstr>Proč si pořídit Pablikado?</vt:lpstr>
      <vt:lpstr>Prezentace aplikace PowerPoint</vt:lpstr>
      <vt:lpstr>Digitalo publikování vlastní produkce</vt:lpstr>
      <vt:lpstr>Digitalo publikování licencovaného obsahu</vt:lpstr>
      <vt:lpstr>Proč si pořídit Digitalo? </vt:lpstr>
      <vt:lpstr>Cena platformy Digitalo  pro vlastní obsah</vt:lpstr>
      <vt:lpstr>Novinky na závěr ;-)</vt:lpstr>
      <vt:lpstr>Doplněk do MS Word i s citáty z aplikace Pablikado</vt:lpstr>
      <vt:lpstr>Prezentace aplikace PowerPoint</vt:lpstr>
      <vt:lpstr>Prezentace aplikace PowerPoint</vt:lpstr>
      <vt:lpstr>Prezentace aplikace PowerPoint</vt:lpstr>
      <vt:lpstr>Blog Citace.com</vt:lpstr>
      <vt:lpstr>Důležité odkazy: </vt:lpstr>
      <vt:lpstr>Dotazy?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Citujeme s Citace.com</dc:title>
  <dc:creator>Zuzana Teplíková</dc:creator>
  <cp:lastModifiedBy>Zuzana Teplíková</cp:lastModifiedBy>
  <cp:revision>156</cp:revision>
  <dcterms:created xsi:type="dcterms:W3CDTF">2016-10-22T10:43:00Z</dcterms:created>
  <dcterms:modified xsi:type="dcterms:W3CDTF">2019-03-19T19:44:27Z</dcterms:modified>
</cp:coreProperties>
</file>