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14c3545ca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14c3545c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14c3545ca_0_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14c3545c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14c3545ca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14c3545ca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14c3545ca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214c3545c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14c3545ca_0_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214c3545ca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14c3545ca_0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14c3545c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14c3545ca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14c3545c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14c3545ca_0_1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14c3545ca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31557044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3155704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14c3545ca_0_1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214c3545ca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14c3545ca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14c3545c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214c3545ca_0_1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214c3545ca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214c3545ca_0_1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214c3545ca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14c3545ca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14c3545c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14c3545ca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214c3545c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14c3545ca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14c3545c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14c3545ca_0_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14c3545c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14c3545ca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214c3545ca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14c3545ca_0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14c3545c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1097275" y="1399625"/>
            <a:ext cx="10058400" cy="272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None/>
              <a:defRPr b="1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100050" y="4563775"/>
            <a:ext cx="10058400" cy="10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2" name="Google Shape;22;p2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3"/>
          <p:cNvSpPr txBox="1"/>
          <p:nvPr>
            <p:ph type="title"/>
          </p:nvPr>
        </p:nvSpPr>
        <p:spPr>
          <a:xfrm>
            <a:off x="1097275" y="758950"/>
            <a:ext cx="10058400" cy="288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1" sz="80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1097280" y="43007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1" name="Google Shape;31;p3"/>
          <p:cNvCxnSpPr/>
          <p:nvPr/>
        </p:nvCxnSpPr>
        <p:spPr>
          <a:xfrm>
            <a:off x="1207658" y="3962400"/>
            <a:ext cx="987540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ní rozložení textu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1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31800" lvl="0" marL="45720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3200"/>
              <a:buFont typeface="Noto Sans Symbols"/>
              <a:buChar char="❑"/>
              <a:defRPr b="0" sz="3200"/>
            </a:lvl1pPr>
            <a:lvl2pPr indent="-3937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Noto Sans Symbols"/>
              <a:buChar char="▪"/>
              <a:defRPr/>
            </a:lvl2pPr>
            <a:lvl3pPr indent="-3683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Noto Sans Symbols"/>
              <a:buChar char="▪"/>
              <a:defRPr sz="2200"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4pPr>
            <a:lvl5pPr indent="-355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Char char="◦"/>
              <a:defRPr sz="20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◦"/>
              <a:defRPr sz="1600"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showMasterSp="0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showMasterSp="0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8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8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0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2C6C0"/>
          </a:solidFill>
          <a:ln>
            <a:noFill/>
          </a:ln>
        </p:spPr>
      </p:sp>
      <p:sp>
        <p:nvSpPr>
          <p:cNvPr id="79" name="Google Shape;79;p10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1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287300" y="1914975"/>
            <a:ext cx="9868500" cy="39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Char char=" "/>
              <a:defRPr b="1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alibri"/>
              <a:buChar char="◦"/>
              <a:defRPr b="0" i="0" sz="2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type="ctrTitle"/>
          </p:nvPr>
        </p:nvSpPr>
        <p:spPr>
          <a:xfrm>
            <a:off x="1097275" y="1546500"/>
            <a:ext cx="10058400" cy="24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b="1" lang="cs-CZ"/>
              <a:t>Co přinese nová </a:t>
            </a:r>
            <a:endParaRPr b="1"/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b="1" lang="cs-CZ"/>
              <a:t>norma </a:t>
            </a:r>
            <a:r>
              <a:rPr b="1" lang="cs-CZ">
                <a:solidFill>
                  <a:srgbClr val="FFC000"/>
                </a:solidFill>
              </a:rPr>
              <a:t>ČSN ISO 690</a:t>
            </a:r>
            <a:endParaRPr>
              <a:solidFill>
                <a:srgbClr val="FFC000"/>
              </a:solidFill>
            </a:endParaRPr>
          </a:p>
        </p:txBody>
      </p:sp>
      <p:sp>
        <p:nvSpPr>
          <p:cNvPr id="88" name="Google Shape;88;p11"/>
          <p:cNvSpPr txBox="1"/>
          <p:nvPr>
            <p:ph idx="1" type="subTitle"/>
          </p:nvPr>
        </p:nvSpPr>
        <p:spPr>
          <a:xfrm>
            <a:off x="1100050" y="4655674"/>
            <a:ext cx="100584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/>
              <a:t>Markéta Kytnerová, Martin Krčál</a:t>
            </a:r>
            <a:endParaRPr cap="none"/>
          </a:p>
        </p:txBody>
      </p:sp>
      <p:sp>
        <p:nvSpPr>
          <p:cNvPr id="89" name="Google Shape;89;p11"/>
          <p:cNvSpPr txBox="1"/>
          <p:nvPr/>
        </p:nvSpPr>
        <p:spPr>
          <a:xfrm>
            <a:off x="223271" y="6446125"/>
            <a:ext cx="4173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Brno</a:t>
            </a: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6. </a:t>
            </a: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i="0" lang="cs-CZ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</a:t>
            </a: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/>
          </a:p>
        </p:txBody>
      </p:sp>
      <p:sp>
        <p:nvSpPr>
          <p:cNvPr id="90" name="Google Shape;90;p11"/>
          <p:cNvSpPr txBox="1"/>
          <p:nvPr/>
        </p:nvSpPr>
        <p:spPr>
          <a:xfrm>
            <a:off x="9058940" y="6446136"/>
            <a:ext cx="29558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Citakon 2022</a:t>
            </a:r>
            <a:endParaRPr/>
          </a:p>
        </p:txBody>
      </p:sp>
      <p:pic>
        <p:nvPicPr>
          <p:cNvPr descr="Výsledek obrázku pro logo citace.com" id="91" name="Google Shape;9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50688" y="385600"/>
            <a:ext cx="2145661" cy="53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Dostupnost</a:t>
            </a:r>
            <a:endParaRPr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fyzické dokumenty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u fyzických děl jen pokud je to jedinečné a unikátní dílo (např. v jednom exempláři)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umístění v repozitáři nebo u soukromého sběratele</a:t>
            </a:r>
            <a:endParaRPr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Umístění: Britská knihovna, Londýn.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Sijainti: Ateneumin taidemuseo, Helsinki. (publikace ve finštině)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Vlastník: WINFREY, Oprah.</a:t>
            </a:r>
            <a:endParaRPr sz="2000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e-dokumenty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lze přidat i název zdroje</a:t>
            </a:r>
            <a:endParaRPr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Dostupné z: ScienceDirect, https://doi.org/10.1016/j.jtemb.2017.11.012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do hranatých závorek i velikost souboru: [12MB]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Zápis URL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zalamování dlouhých URL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zalamovat za jednoduchým nebo dvojitým lomítkem nebo spojovníkem, ale před ostatními interpunkčními znaménky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použití zkracovače URL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nedoporučuje se, norma obsahuje soupis důvodů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pokud se použijí, je nutné přidat URI nebo odkaz na archivní kopii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zápis placených zdrojů (např. článků v DB)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Dostupné z: https://doi.org/10.1080/03615260903206861 [paywall].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Druh/typ dokumentu</a:t>
            </a:r>
            <a:endParaRPr/>
          </a:p>
        </p:txBody>
      </p:sp>
      <p:sp>
        <p:nvSpPr>
          <p:cNvPr id="155" name="Google Shape;155;p22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dříve nosič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nedává se do hranaté závorky [online]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přesně se definuje typ: Web, Facebook, Twitter,...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Identifikátory</a:t>
            </a:r>
            <a:endParaRPr/>
          </a:p>
        </p:txBody>
      </p:sp>
      <p:sp>
        <p:nvSpPr>
          <p:cNvPr id="161" name="Google Shape;161;p23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větší podpora užívání identifikátorů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mezinárodní ID (ISSN, ISBN, 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trvalé identifikátory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širší podpora (PID, ARK, Handle, URN,...) 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DOI jen ve formě odkazů: https://doi.org/10.3886/ICPSR31521.v1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Nové prvky</a:t>
            </a:r>
            <a:endParaRPr/>
          </a:p>
        </p:txBody>
      </p:sp>
      <p:sp>
        <p:nvSpPr>
          <p:cNvPr id="167" name="Google Shape;167;p24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uvádění licence díla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copyright, Creative Commons, GNU GPL,...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vztah k dílu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vztah jiného díla k citaci lze vyjádřit vnořením samostatného informačního zdroje do hlavní citace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typicky citace anotace nebo recenze díla</a:t>
            </a:r>
            <a:endParaRPr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{autor}. {původníNázev}. {názevVztahu}: {citacePůvodníhoDíla}.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/>
              <a:t>GARDNER, Martin (ed.). </a:t>
            </a:r>
            <a:r>
              <a:rPr i="1" lang="cs-CZ" sz="2000"/>
              <a:t>The Annotated Alice: The Definitive Edition</a:t>
            </a:r>
            <a:r>
              <a:rPr lang="cs-CZ" sz="2000"/>
              <a:t>. Anotace díla: {CARROLL, Lewis. Alice's Adventures in Wonderland. 1865}. New York: W. W. Norton &amp; Company, 1999.</a:t>
            </a: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Pořadí údajů a další změny</a:t>
            </a:r>
            <a:endParaRPr/>
          </a:p>
        </p:txBody>
      </p:sp>
      <p:sp>
        <p:nvSpPr>
          <p:cNvPr id="173" name="Google Shape;173;p25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možnost doplnění formou poznámek kdekoliv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fyzický popis dokumentu za název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např. formát nebo rozměry knihy, počet stran apod. u jednotek z kolekcí a v databázích vzácných knih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citováno/zobrazeno na konci citace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Problémy</a:t>
            </a:r>
            <a:endParaRPr/>
          </a:p>
        </p:txBody>
      </p:sp>
      <p:sp>
        <p:nvSpPr>
          <p:cNvPr id="179" name="Google Shape;179;p26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nejednoznačné a příliš složité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chyby v příkladech (zejména interpunkce)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nevhodně zvolené příklady, použití českých zdrojů?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neumožňuje strojový zápis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metody odkazování minimálně specifikované + nové metody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Přínosy</a:t>
            </a:r>
            <a:endParaRPr/>
          </a:p>
        </p:txBody>
      </p:sp>
      <p:sp>
        <p:nvSpPr>
          <p:cNvPr id="185" name="Google Shape;185;p27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definování pojmů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popsány principy pravidla pro tvorbu citací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definice termínů použitých v normě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širší škála elektronických dokumentů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citace neveřejných dokumentů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690:2011</a:t>
            </a:r>
            <a:endParaRPr/>
          </a:p>
          <a:p>
            <a:pPr indent="-45771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8"/>
              <a:buFont typeface="Calibri"/>
              <a:buChar char="▪"/>
            </a:pP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CHMELÍK, Jan, František NOVOTNÝ a Simona STOČESOVÁ. </a:t>
            </a:r>
            <a:r>
              <a:rPr i="1" lang="cs-CZ" sz="2208">
                <a:solidFill>
                  <a:srgbClr val="212529"/>
                </a:solidFill>
                <a:highlight>
                  <a:srgbClr val="FFFFFF"/>
                </a:highlight>
              </a:rPr>
              <a:t>Trestní právo hmotné: obecná část</a:t>
            </a: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. Plzeň: Aleš Čeněk, 2016. Právnické učebnice. ISBN 978-80-7380-583-8.</a:t>
            </a:r>
            <a:endParaRPr sz="3608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690:2022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CHMELÍK, Jan; František NOVOTNÝ a Simona STOČESOVÁ. </a:t>
            </a:r>
            <a:r>
              <a:rPr i="1" lang="cs-CZ" sz="2208">
                <a:solidFill>
                  <a:srgbClr val="212529"/>
                </a:solidFill>
                <a:highlight>
                  <a:srgbClr val="FFFFFF"/>
                </a:highlight>
              </a:rPr>
              <a:t>Trestní právo hmotné: obecná část</a:t>
            </a: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. Právnické učebnice. Plzeň: Vydavatelství a nakladatelství Aleš Čeněk, 2016. ISBN 978-80-7380-583-8.</a:t>
            </a:r>
            <a:r>
              <a:rPr lang="cs-CZ"/>
              <a:t> 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CHMELÍK, Jan; NOVOTNÝ, František a STOČESOVÁ, Simona. </a:t>
            </a:r>
            <a:r>
              <a:rPr i="1" lang="cs-CZ" sz="2208">
                <a:solidFill>
                  <a:srgbClr val="212529"/>
                </a:solidFill>
                <a:highlight>
                  <a:srgbClr val="FFFFFF"/>
                </a:highlight>
              </a:rPr>
              <a:t>Trestní právo hmotné: obecná část</a:t>
            </a:r>
            <a:r>
              <a:rPr lang="cs-CZ" sz="2208">
                <a:solidFill>
                  <a:srgbClr val="212529"/>
                </a:solidFill>
                <a:highlight>
                  <a:srgbClr val="FFFFFF"/>
                </a:highlight>
              </a:rPr>
              <a:t>. Právnické učebnice. Plzeň: Vydavatelství a nakladatelství Aleš Čeněk, 2016. ISBN 978-80-7380-583-8.</a:t>
            </a:r>
            <a:endParaRPr/>
          </a:p>
        </p:txBody>
      </p:sp>
      <p:sp>
        <p:nvSpPr>
          <p:cNvPr id="191" name="Google Shape;191;p28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Citace knihy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9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Citace článku</a:t>
            </a:r>
            <a:endParaRPr/>
          </a:p>
        </p:txBody>
      </p:sp>
      <p:sp>
        <p:nvSpPr>
          <p:cNvPr id="197" name="Google Shape;197;p29"/>
          <p:cNvSpPr txBox="1"/>
          <p:nvPr>
            <p:ph idx="1" type="body"/>
          </p:nvPr>
        </p:nvSpPr>
        <p:spPr>
          <a:xfrm>
            <a:off x="1315325" y="1845725"/>
            <a:ext cx="102747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-41656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ct val="100000"/>
              <a:buChar char="❑"/>
            </a:pPr>
            <a:r>
              <a:rPr lang="cs-CZ"/>
              <a:t>ČSN ISO 690:2011</a:t>
            </a:r>
            <a:endParaRPr/>
          </a:p>
          <a:p>
            <a:pPr indent="-38131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cs-CZ"/>
              <a:t>STONE, Richard A., Alice M. MCGLINN, Ranjay CHAKRABORTY, et al. Altered ocular parameters from circadian clock gene disruptions. </a:t>
            </a:r>
            <a:r>
              <a:rPr i="1" lang="cs-CZ"/>
              <a:t>PLOS ONE</a:t>
            </a:r>
            <a:r>
              <a:rPr lang="cs-CZ"/>
              <a:t> [online]. 2019, </a:t>
            </a:r>
            <a:r>
              <a:rPr b="1" lang="cs-CZ"/>
              <a:t>14</a:t>
            </a:r>
            <a:r>
              <a:rPr lang="cs-CZ"/>
              <a:t>(6) [cit. 2022-04-04]. ISSN 1932-6203. Dostupné z: doi:10.1371/journal.pone.0217111</a:t>
            </a:r>
            <a:endParaRPr/>
          </a:p>
          <a:p>
            <a:pPr indent="-41656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cs-CZ"/>
              <a:t>ČSN ISO 690:2022</a:t>
            </a:r>
            <a:endParaRPr/>
          </a:p>
          <a:p>
            <a:pPr indent="-381317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cs-CZ"/>
              <a:t>STONE, Richard A., Alice M. McGLINN, Ranjay CHAKRABORTY a další. </a:t>
            </a:r>
            <a:r>
              <a:rPr i="1" lang="cs-CZ"/>
              <a:t>Altered ocular parameters from circadian clock gene disruptions</a:t>
            </a:r>
            <a:r>
              <a:rPr lang="cs-CZ"/>
              <a:t>. PLoS one 14(6): e0217111. 18. června 2019. Licence: CC BY 4.0 EN. Dostupné z: https://doi.org/10.1371/journal.pone.0217111. [zobrazeno 2019-06-24].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/>
          <p:nvPr>
            <p:ph type="title"/>
          </p:nvPr>
        </p:nvSpPr>
        <p:spPr>
          <a:xfrm>
            <a:off x="1097275" y="758950"/>
            <a:ext cx="10058400" cy="28896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FFC000"/>
                </a:solidFill>
              </a:rPr>
              <a:t>Obecné</a:t>
            </a:r>
            <a:r>
              <a:rPr lang="cs-CZ"/>
              <a:t> změny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/>
          <p:nvPr>
            <p:ph type="title"/>
          </p:nvPr>
        </p:nvSpPr>
        <p:spPr>
          <a:xfrm>
            <a:off x="1097275" y="2104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Citace webového sídla</a:t>
            </a:r>
            <a:endParaRPr/>
          </a:p>
        </p:txBody>
      </p:sp>
      <p:sp>
        <p:nvSpPr>
          <p:cNvPr id="203" name="Google Shape;203;p30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690:2011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i="1" lang="cs-CZ"/>
              <a:t>Masarykova univerzita</a:t>
            </a:r>
            <a:r>
              <a:rPr lang="cs-CZ"/>
              <a:t> [online]. Brno: Masarykova univerzita, c2022 [cit. 2022-04-04]. Dostupné z: https://www.muni.cz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690:2022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MASARYKOVA UNIVERZITA. </a:t>
            </a:r>
            <a:r>
              <a:rPr i="1" lang="cs-CZ"/>
              <a:t>Masarykova univerzita</a:t>
            </a:r>
            <a:r>
              <a:rPr lang="cs-CZ"/>
              <a:t>. Web. c2022. Dostupné z: https://www.muni.cz. [zobrazeno 2022-04-04].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FFC000"/>
                </a:solidFill>
              </a:rPr>
              <a:t>Sociální</a:t>
            </a:r>
            <a:r>
              <a:rPr lang="cs-CZ"/>
              <a:t> sítě</a:t>
            </a:r>
            <a:endParaRPr/>
          </a:p>
        </p:txBody>
      </p:sp>
      <p:sp>
        <p:nvSpPr>
          <p:cNvPr id="209" name="Google Shape;209;p31"/>
          <p:cNvSpPr txBox="1"/>
          <p:nvPr>
            <p:ph idx="1" type="body"/>
          </p:nvPr>
        </p:nvSpPr>
        <p:spPr>
          <a:xfrm>
            <a:off x="1315325" y="1845725"/>
            <a:ext cx="10291500" cy="46584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690:2011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MERKEL, Angela (@bundeskanzlerin). 80. Jahrestag beginn 2. Weltkrieg. In: </a:t>
            </a:r>
            <a:r>
              <a:rPr i="1" lang="cs-CZ"/>
              <a:t>Instagram</a:t>
            </a:r>
            <a:r>
              <a:rPr lang="cs-CZ"/>
              <a:t> [online]. 2019-09-01 [cit. 2022-04-04]. Dostupné z: https://www.instagram.com/p/B131I-poO6O/. Instagramový účet A. Merkelové.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ČSN ISO 690:2022</a:t>
            </a:r>
            <a:endParaRPr/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/>
              <a:t>MERKEL, Angela [@bundeskanzlerin]. </a:t>
            </a:r>
            <a:r>
              <a:rPr i="1" lang="cs-CZ"/>
              <a:t>80. Jahrestag beginn 2. Weltkrieg</a:t>
            </a:r>
            <a:r>
              <a:rPr lang="cs-CZ"/>
              <a:t>. Zpráva na Instagramu. 2019-09-01. Dostupné z: Instagram, https://www.instagram.com/p/B131I-poO6O/. [zobrazeno 2019-09-05].</a:t>
            </a: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2"/>
          <p:cNvSpPr txBox="1"/>
          <p:nvPr>
            <p:ph idx="1" type="body"/>
          </p:nvPr>
        </p:nvSpPr>
        <p:spPr>
          <a:xfrm>
            <a:off x="4800600" y="3200400"/>
            <a:ext cx="6492240" cy="2788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4800">
                <a:solidFill>
                  <a:srgbClr val="FFC000"/>
                </a:solidFill>
              </a:rPr>
              <a:t>Děkuj</a:t>
            </a:r>
            <a:r>
              <a:rPr lang="cs-CZ" sz="4800">
                <a:solidFill>
                  <a:srgbClr val="FFC000"/>
                </a:solidFill>
              </a:rPr>
              <a:t>eme </a:t>
            </a:r>
            <a:r>
              <a:rPr b="1" lang="cs-CZ" sz="4800"/>
              <a:t>za pozornost</a:t>
            </a:r>
            <a:endParaRPr/>
          </a:p>
        </p:txBody>
      </p:sp>
      <p:sp>
        <p:nvSpPr>
          <p:cNvPr id="215" name="Google Shape;215;p32"/>
          <p:cNvSpPr txBox="1"/>
          <p:nvPr>
            <p:ph idx="2" type="body"/>
          </p:nvPr>
        </p:nvSpPr>
        <p:spPr>
          <a:xfrm>
            <a:off x="457200" y="2311200"/>
            <a:ext cx="3200400" cy="10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/>
              <a:t>Markéta Kytnerová</a:t>
            </a:r>
            <a:br>
              <a:rPr lang="cs-CZ" sz="2400"/>
            </a:br>
            <a:r>
              <a:rPr i="1" lang="cs-CZ" sz="1600"/>
              <a:t>Citace.com, s.r.o.</a:t>
            </a:r>
            <a:br>
              <a:rPr i="1" lang="cs-CZ" sz="1600"/>
            </a:br>
            <a:br>
              <a:rPr i="1" lang="cs-CZ" sz="800"/>
            </a:br>
            <a:r>
              <a:rPr lang="cs-CZ" sz="1400"/>
              <a:t>marketa.kytnerova@citace.com</a:t>
            </a:r>
            <a:endParaRPr/>
          </a:p>
        </p:txBody>
      </p:sp>
      <p:pic>
        <p:nvPicPr>
          <p:cNvPr id="216" name="Google Shape;21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7450" y="3861172"/>
            <a:ext cx="1400150" cy="1463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7450" y="654750"/>
            <a:ext cx="1400150" cy="1463791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2"/>
          <p:cNvSpPr txBox="1"/>
          <p:nvPr>
            <p:ph idx="2" type="body"/>
          </p:nvPr>
        </p:nvSpPr>
        <p:spPr>
          <a:xfrm>
            <a:off x="496725" y="5495625"/>
            <a:ext cx="3200400" cy="10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/>
              <a:t>Martin Krčál</a:t>
            </a:r>
            <a:br>
              <a:rPr lang="cs-CZ" sz="2400"/>
            </a:br>
            <a:r>
              <a:rPr i="1" lang="cs-CZ" sz="1600"/>
              <a:t>Citace.com, s.r.o.</a:t>
            </a:r>
            <a:br>
              <a:rPr i="1" lang="cs-CZ" sz="1600"/>
            </a:br>
            <a:br>
              <a:rPr i="1" lang="cs-CZ" sz="800"/>
            </a:br>
            <a:r>
              <a:rPr lang="cs-CZ" sz="1400"/>
              <a:t>martin.krcal@citace.com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800"/>
              <a:buFont typeface="Calibri"/>
              <a:buNone/>
            </a:pPr>
            <a:r>
              <a:rPr lang="cs-CZ">
                <a:solidFill>
                  <a:schemeClr val="dk1"/>
                </a:solidFill>
              </a:rPr>
              <a:t>Podpora více </a:t>
            </a:r>
            <a:r>
              <a:rPr lang="cs-CZ">
                <a:solidFill>
                  <a:srgbClr val="FFC000"/>
                </a:solidFill>
              </a:rPr>
              <a:t>druhů</a:t>
            </a:r>
            <a:r>
              <a:rPr lang="cs-CZ">
                <a:solidFill>
                  <a:schemeClr val="dk1"/>
                </a:solidFill>
              </a:rPr>
              <a:t> dokumentů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2" name="Google Shape;102;p13"/>
          <p:cNvSpPr txBox="1"/>
          <p:nvPr>
            <p:ph idx="1" type="body"/>
          </p:nvPr>
        </p:nvSpPr>
        <p:spPr>
          <a:xfrm>
            <a:off x="1315325" y="1845725"/>
            <a:ext cx="10416900" cy="43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52437" lvl="0" marL="452437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Font typeface="Noto Sans Symbols"/>
              <a:buChar char="❑"/>
            </a:pPr>
            <a:r>
              <a:rPr lang="cs-CZ"/>
              <a:t>zejména rozšíření e-dokumentů</a:t>
            </a:r>
            <a:endParaRPr/>
          </a:p>
          <a:p>
            <a:pPr indent="-252412" lvl="1" marL="804862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audioknihy, sociální média a služby,...</a:t>
            </a:r>
            <a:endParaRPr/>
          </a:p>
          <a:p>
            <a:pPr indent="-452437" lvl="0" marL="452437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zvukové, výtvarné a AV dokumenty</a:t>
            </a:r>
            <a:endParaRPr/>
          </a:p>
          <a:p>
            <a:pPr indent="-252412" lvl="1" marL="804862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výtvarná díla, grafické dokumenty, hudební dokumenty, telefonní hovory, události, umělecká vystoupení,...</a:t>
            </a:r>
            <a:endParaRPr/>
          </a:p>
          <a:p>
            <a:pPr indent="-452437" lvl="0" marL="452437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speciální dokumenty + V&amp;V</a:t>
            </a:r>
            <a:endParaRPr/>
          </a:p>
          <a:p>
            <a:pPr indent="-252412" lvl="1" marL="804862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výzkumná data, prezentace, preprinty, archivní dokumenty, rukopisy,...</a:t>
            </a:r>
            <a:endParaRPr/>
          </a:p>
          <a:p>
            <a:pPr indent="-452437" lvl="0" marL="452437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stále chybí podpora legislativních dokumentů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>
            <a:off x="1097275" y="758950"/>
            <a:ext cx="10058400" cy="28896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Změny v</a:t>
            </a:r>
            <a:r>
              <a:rPr lang="cs-CZ">
                <a:solidFill>
                  <a:schemeClr val="dk1"/>
                </a:solidFill>
              </a:rPr>
              <a:t> </a:t>
            </a:r>
            <a:r>
              <a:rPr lang="cs-CZ">
                <a:solidFill>
                  <a:srgbClr val="FFC000"/>
                </a:solidFill>
              </a:rPr>
              <a:t>zápisu</a:t>
            </a:r>
            <a:r>
              <a:rPr lang="cs-CZ">
                <a:solidFill>
                  <a:schemeClr val="dk1"/>
                </a:solidFill>
              </a:rPr>
              <a:t> </a:t>
            </a:r>
            <a:r>
              <a:rPr lang="cs-CZ"/>
              <a:t>prvků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Tvůrci</a:t>
            </a:r>
            <a:endParaRPr/>
          </a:p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1315325" y="1845725"/>
            <a:ext cx="103782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maximálně 5 tvůrců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prvních 5 nebo první a et al. (a kol.), pokud je to praktické, uvedou se všichni tvůrci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více autorů se odděluje středníkem (ale v příkladech je to různé)</a:t>
            </a:r>
            <a:endParaRPr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inverzní zápis prvního autora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ostatní lze zapsat ve tvaru PŘÍJMENÍ, Jméno nebo Jméno PŘÍJMENÍ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nutno zapisovat jednotně</a:t>
            </a:r>
            <a:endParaRPr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lze použít identifikátory tvůrců</a:t>
            </a:r>
            <a:endParaRPr/>
          </a:p>
          <a:p>
            <a:pPr indent="-3937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FOWLER, H. W [ISNI 0000 0001 2101 5357]</a:t>
            </a:r>
            <a:endParaRPr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 sz="3200"/>
              <a:t>povinně u anonymního díla: [Anon.]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Název</a:t>
            </a:r>
            <a:endParaRPr/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1315325" y="1845725"/>
            <a:ext cx="100584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 lnSpcReduction="10000"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preference překladu “In” do jazyka dokumentu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aktuálně je v návrhu překladu “V” - kromě seriálů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jednání o změně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název seriálu se nemusí zapisovat kurzívou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kurzívou má být uveden článek u digitálních časopisů, protože se jedná o nejpodrobnější dohledatelný zdroj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uvedením URL se dostaneme přímo na článek, není třeba prohledávat i časopis jako je tomu u tištěných časopisů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zkrácené názvy seriálů dle oficiálních zkratek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vychází z praxe jiných citačních stylů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respektovat zvyklosti v praxi (v dané komunitě/oboru)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Vydavatelské údaje</a:t>
            </a:r>
            <a:endParaRPr/>
          </a:p>
        </p:txBody>
      </p:sp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u e-dokumentů se vynechává místo a vydavatel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lze uvést distributora místo vydavatele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Rok, ročník, číslo u seriálů</a:t>
            </a:r>
            <a:endParaRPr/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1315325" y="1845725"/>
            <a:ext cx="98403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zkracov</a:t>
            </a:r>
            <a:r>
              <a:rPr lang="cs-CZ"/>
              <a:t>ání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v aktuálním znění </a:t>
            </a:r>
            <a:r>
              <a:rPr lang="cs-CZ"/>
              <a:t>zkrácený zápis </a:t>
            </a:r>
            <a:r>
              <a:rPr b="1" lang="cs-CZ"/>
              <a:t>64</a:t>
            </a:r>
            <a:r>
              <a:rPr lang="cs-CZ"/>
              <a:t>(2),1-6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nyní více variant zápisu a typograficky se nezvýrazňuje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spíše</a:t>
            </a:r>
            <a:r>
              <a:rPr lang="cs-CZ"/>
              <a:t> jednotlivé údaje rozepisovat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1097275" y="286600"/>
            <a:ext cx="10058400" cy="1343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Datum citování/použití</a:t>
            </a:r>
            <a:endParaRPr/>
          </a:p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1315325" y="1845725"/>
            <a:ext cx="10141800" cy="43563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431800" lvl="0" marL="457200" rtl="0" algn="l">
              <a:spcBef>
                <a:spcPts val="80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původní zápis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[cit. RRRR-MM-DD]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lang="cs-CZ"/>
              <a:t>aktuální zápis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[zobrazeno RRRR-MM-DD]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lze použít také: zobrazeno, datum citace, otevřeno, poslední přístup, datum přístupu či jiný ekvivalentní termín v jazyce publikace</a:t>
            </a:r>
            <a:endParaRPr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▪"/>
            </a:pPr>
            <a:r>
              <a:rPr lang="cs-CZ"/>
              <a:t>umístění na konec citace (za dostupnost a poznámky)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ktiva">
  <a:themeElements>
    <a:clrScheme name="Vlastní 1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FFFFFF"/>
      </a:hlink>
      <a:folHlink>
        <a:srgbClr val="E5DED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