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62" r:id="rId5"/>
    <p:sldId id="259" r:id="rId6"/>
    <p:sldId id="264" r:id="rId7"/>
    <p:sldId id="261" r:id="rId8"/>
    <p:sldId id="263" r:id="rId9"/>
    <p:sldId id="266" r:id="rId10"/>
    <p:sldId id="265" r:id="rId11"/>
    <p:sldId id="267" r:id="rId12"/>
    <p:sldId id="269" r:id="rId13"/>
    <p:sldId id="260" r:id="rId14"/>
    <p:sldId id="270" r:id="rId15"/>
    <p:sldId id="268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gd6TjKqcD/q1A+OA2mmZX37Jfn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F7CFA8E-DEEB-49C5-B932-F0D2E3F286BC}">
  <a:tblStyle styleId="{EF7CFA8E-DEEB-49C5-B932-F0D2E3F286B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0" d="100"/>
          <a:sy n="140" d="100"/>
        </p:scale>
        <p:origin x="-804" y="-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6975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3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18" name="Google Shape;1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3727" y="591399"/>
            <a:ext cx="3224645" cy="3626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3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3300"/>
              <a:buFont typeface="Arial"/>
              <a:buNone/>
              <a:defRPr>
                <a:solidFill>
                  <a:srgbClr val="019B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8650" y="4632722"/>
            <a:ext cx="1906732" cy="2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4500"/>
              <a:buFont typeface="Arial"/>
              <a:buNone/>
              <a:defRPr sz="4500">
                <a:solidFill>
                  <a:srgbClr val="019B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5" name="Google Shape;65;p3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9B4E"/>
              </a:buClr>
              <a:buSzPts val="3300"/>
              <a:buFont typeface="Arial"/>
              <a:buNone/>
              <a:defRPr sz="3300" b="0" i="0" u="none" strike="noStrike" cap="none">
                <a:solidFill>
                  <a:srgbClr val="019B4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318656" y="1641872"/>
            <a:ext cx="8700600" cy="27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9756"/>
              <a:buFont typeface="Arial"/>
              <a:buNone/>
            </a:pPr>
            <a:r>
              <a:rPr lang="cs-CZ" sz="4100" dirty="0" smtClean="0"/>
              <a:t/>
            </a:r>
            <a:br>
              <a:rPr lang="cs-CZ" sz="4100" dirty="0" smtClean="0"/>
            </a:br>
            <a:endParaRPr sz="4100" dirty="0"/>
          </a:p>
          <a:p>
            <a:pPr lvl="0">
              <a:buSzPct val="100000"/>
            </a:pPr>
            <a:r>
              <a:rPr lang="pl-PL" dirty="0"/>
              <a:t>Jak dostat citace mezi uživatele: zkušenosti z </a:t>
            </a:r>
            <a:r>
              <a:rPr lang="pl-PL" dirty="0" smtClean="0"/>
              <a:t>Ambisu</a:t>
            </a:r>
            <a:br>
              <a:rPr lang="pl-PL" dirty="0" smtClean="0"/>
            </a:br>
            <a:r>
              <a:rPr lang="cs" dirty="0"/>
              <a:t/>
            </a:r>
            <a:br>
              <a:rPr lang="cs" dirty="0"/>
            </a:br>
            <a:r>
              <a:rPr lang="cs" sz="3300" i="1" dirty="0"/>
              <a:t>PhDr. Iva Zadražilová, Ph.D</a:t>
            </a:r>
            <a:r>
              <a:rPr lang="cs" sz="4200" i="1" dirty="0"/>
              <a:t>.</a:t>
            </a:r>
            <a:endParaRPr sz="42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+mj-lt"/>
              </a:rPr>
              <a:t>Citační manažer</a:t>
            </a:r>
            <a:endParaRPr lang="cs-CZ" sz="3600" b="1" dirty="0">
              <a:latin typeface="+mj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166884"/>
            <a:ext cx="7886700" cy="3465735"/>
          </a:xfrm>
        </p:spPr>
        <p:txBody>
          <a:bodyPr/>
          <a:lstStyle/>
          <a:p>
            <a:r>
              <a:rPr lang="cs-CZ" sz="2400" dirty="0" err="1" smtClean="0">
                <a:latin typeface="Calibri" panose="020F0502020204030204" pitchFamily="34" charset="0"/>
              </a:rPr>
              <a:t>CitacePROPlus</a:t>
            </a:r>
            <a:r>
              <a:rPr lang="cs-CZ" sz="2400" dirty="0" smtClean="0">
                <a:latin typeface="Calibri" panose="020F0502020204030204" pitchFamily="34" charset="0"/>
              </a:rPr>
              <a:t> od roku 2019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Součást výukových modulů povinných předmětů</a:t>
            </a:r>
          </a:p>
          <a:p>
            <a:r>
              <a:rPr lang="cs-CZ" sz="2400" b="1" dirty="0" smtClean="0">
                <a:latin typeface="Calibri" panose="020F0502020204030204" pitchFamily="34" charset="0"/>
              </a:rPr>
              <a:t>Studenti mají povinnost </a:t>
            </a:r>
            <a:r>
              <a:rPr lang="cs-CZ" sz="2400" dirty="0" smtClean="0">
                <a:latin typeface="Calibri" panose="020F0502020204030204" pitchFamily="34" charset="0"/>
              </a:rPr>
              <a:t>se do manažeru registrovat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Nástroj, který si sami platí 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Pravidelně jsou realizovány </a:t>
            </a:r>
            <a:r>
              <a:rPr lang="cs-CZ" sz="2400" b="1" dirty="0" err="1" smtClean="0">
                <a:latin typeface="Calibri" panose="020F0502020204030204" pitchFamily="34" charset="0"/>
              </a:rPr>
              <a:t>webináře</a:t>
            </a:r>
            <a:r>
              <a:rPr lang="cs-CZ" sz="2400" b="1" dirty="0" smtClean="0">
                <a:latin typeface="Calibri" panose="020F0502020204030204" pitchFamily="34" charset="0"/>
              </a:rPr>
              <a:t> pro studenty i pro akademiky </a:t>
            </a:r>
            <a:r>
              <a:rPr lang="cs-CZ" sz="2400" dirty="0" smtClean="0">
                <a:latin typeface="Calibri" panose="020F0502020204030204" pitchFamily="34" charset="0"/>
              </a:rPr>
              <a:t>(organizuje </a:t>
            </a:r>
            <a:r>
              <a:rPr lang="cs-CZ" sz="2400" dirty="0" err="1" smtClean="0">
                <a:latin typeface="Calibri" panose="020F0502020204030204" pitchFamily="34" charset="0"/>
              </a:rPr>
              <a:t>Prorektorát</a:t>
            </a:r>
            <a:r>
              <a:rPr lang="cs-CZ" sz="2400" dirty="0" smtClean="0">
                <a:latin typeface="Calibri" panose="020F0502020204030204" pitchFamily="34" charset="0"/>
              </a:rPr>
              <a:t> pro studium)</a:t>
            </a:r>
            <a:endParaRPr lang="cs-CZ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249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Nejoblíbenější funkce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>
                <a:latin typeface="Calibri" panose="020F0502020204030204" pitchFamily="34" charset="0"/>
              </a:rPr>
              <a:t>Import bibliografických záznamů z </a:t>
            </a:r>
            <a:r>
              <a:rPr lang="cs-CZ" sz="2400" b="1" dirty="0" smtClean="0">
                <a:latin typeface="Calibri" panose="020F0502020204030204" pitchFamily="34" charset="0"/>
              </a:rPr>
              <a:t>portálu Knihovny.cz</a:t>
            </a:r>
          </a:p>
          <a:p>
            <a:r>
              <a:rPr lang="cs-CZ" sz="2400" b="1" dirty="0" smtClean="0">
                <a:latin typeface="Calibri" panose="020F0502020204030204" pitchFamily="34" charset="0"/>
              </a:rPr>
              <a:t>Vyhledání </a:t>
            </a:r>
            <a:r>
              <a:rPr lang="cs-CZ" sz="2400" dirty="0" smtClean="0">
                <a:latin typeface="Calibri" panose="020F0502020204030204" pitchFamily="34" charset="0"/>
              </a:rPr>
              <a:t>bibliografického záznamu článku přes DOI</a:t>
            </a:r>
          </a:p>
          <a:p>
            <a:r>
              <a:rPr lang="cs-CZ" sz="2400" b="1" dirty="0" smtClean="0">
                <a:latin typeface="Calibri" panose="020F0502020204030204" pitchFamily="34" charset="0"/>
              </a:rPr>
              <a:t>Organizace záznamů</a:t>
            </a:r>
          </a:p>
          <a:p>
            <a:r>
              <a:rPr lang="cs-CZ" sz="2400" b="1" dirty="0" smtClean="0">
                <a:latin typeface="Calibri" panose="020F0502020204030204" pitchFamily="34" charset="0"/>
              </a:rPr>
              <a:t>Použití doplňku do MS Word</a:t>
            </a:r>
          </a:p>
          <a:p>
            <a:endParaRPr lang="cs-CZ" sz="2000" b="1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783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Využití manažeru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9700" indent="0">
              <a:buNone/>
            </a:pPr>
            <a:r>
              <a:rPr lang="cs-CZ" sz="2800" dirty="0">
                <a:latin typeface="Calibri" panose="020F0502020204030204" pitchFamily="34" charset="0"/>
              </a:rPr>
              <a:t>Přehled 2020 – </a:t>
            </a:r>
            <a:r>
              <a:rPr lang="cs-CZ" sz="2800" dirty="0" smtClean="0">
                <a:latin typeface="Calibri" panose="020F0502020204030204" pitchFamily="34" charset="0"/>
              </a:rPr>
              <a:t>2022:</a:t>
            </a:r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Přístupů: 30 604</a:t>
            </a:r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</a:rPr>
              <a:t>Přihlášených </a:t>
            </a:r>
            <a:r>
              <a:rPr lang="cs-CZ" sz="2800" dirty="0" smtClean="0">
                <a:latin typeface="Calibri" panose="020F0502020204030204" pitchFamily="34" charset="0"/>
              </a:rPr>
              <a:t>uživatelů: 3 590</a:t>
            </a:r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</a:rPr>
              <a:t>Vytvořených </a:t>
            </a:r>
            <a:r>
              <a:rPr lang="cs-CZ" sz="2800" dirty="0" smtClean="0">
                <a:latin typeface="Calibri" panose="020F0502020204030204" pitchFamily="34" charset="0"/>
              </a:rPr>
              <a:t>citací: 66 350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35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Počet přístupů</a:t>
            </a:r>
            <a:endParaRPr lang="cs-CZ" sz="3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99" y="1055213"/>
            <a:ext cx="8572746" cy="389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56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Shrnutí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>
                <a:latin typeface="Calibri" panose="020F0502020204030204" pitchFamily="34" charset="0"/>
              </a:rPr>
              <a:t>V rámci VŠ prostředí je dobré mít oblast citací jednotnou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Studentům pomůžou směrnice a oficiální dokumenty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Integrace problematiky citací a plagiátorství do výuky předmětů se osvědčila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Role knihovny může být ve spolupráci s vyučujícím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Placený nástroj musí studenti využívat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45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36176" y="2073732"/>
            <a:ext cx="6858000" cy="12417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+mj-lt"/>
              </a:rPr>
              <a:t>Děkuji za pozornost</a:t>
            </a:r>
          </a:p>
          <a:p>
            <a:r>
              <a:rPr lang="cs-CZ" sz="2800" dirty="0">
                <a:latin typeface="+mj-lt"/>
              </a:rPr>
              <a:t>i</a:t>
            </a:r>
            <a:r>
              <a:rPr lang="cs-CZ" sz="2800" dirty="0" smtClean="0">
                <a:latin typeface="+mj-lt"/>
              </a:rPr>
              <a:t>va.zadrazilova@ambis.cz</a:t>
            </a:r>
            <a:endParaRPr lang="cs-CZ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747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+mj-lt"/>
              </a:rPr>
              <a:t>Vysoká škola </a:t>
            </a:r>
            <a:r>
              <a:rPr lang="cs-CZ" sz="3600" b="1" dirty="0" err="1" smtClean="0">
                <a:latin typeface="+mj-lt"/>
              </a:rPr>
              <a:t>Ambis</a:t>
            </a:r>
            <a:endParaRPr lang="cs-CZ" sz="3600" b="1" dirty="0">
              <a:latin typeface="+mj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9121" y="1048497"/>
            <a:ext cx="7886700" cy="326340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Největší</a:t>
            </a:r>
            <a:r>
              <a:rPr lang="cs-CZ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soukromá vysoká škola </a:t>
            </a:r>
            <a:r>
              <a:rPr lang="cs-CZ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ČR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Katedra ekonomie a managementu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Katedra bezpečnosti a práva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Katedra cestovního ruchu a marketingu (nová)</a:t>
            </a:r>
          </a:p>
          <a:p>
            <a:r>
              <a:rPr lang="cs-CZ" sz="2400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Bakalářské a magisterské navazující </a:t>
            </a:r>
            <a:r>
              <a:rPr lang="cs-CZ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obory, pobočky Praha i Brno</a:t>
            </a:r>
            <a:endParaRPr lang="cs-CZ" sz="2400" dirty="0">
              <a:latin typeface="Calibri" panose="020F05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roce 2021: </a:t>
            </a:r>
            <a:r>
              <a:rPr lang="cs-CZ" sz="24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5500 studentů</a:t>
            </a:r>
            <a:r>
              <a:rPr lang="cs-CZ" sz="2400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300 akademiků</a:t>
            </a:r>
          </a:p>
          <a:p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06" y="3575571"/>
            <a:ext cx="6312090" cy="106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83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cs" sz="3600" b="1" dirty="0" smtClean="0">
                <a:latin typeface="+mj-lt"/>
              </a:rPr>
              <a:t>Výchozí situace</a:t>
            </a:r>
            <a:endParaRPr sz="3600" b="1" dirty="0">
              <a:latin typeface="+mj-lt"/>
            </a:endParaRPr>
          </a:p>
        </p:txBody>
      </p:sp>
      <p:sp>
        <p:nvSpPr>
          <p:cNvPr id="90" name="Google Shape;90;p2"/>
          <p:cNvSpPr txBox="1">
            <a:spLocks noGrp="1"/>
          </p:cNvSpPr>
          <p:nvPr>
            <p:ph type="body" idx="1"/>
          </p:nvPr>
        </p:nvSpPr>
        <p:spPr>
          <a:xfrm>
            <a:off x="628650" y="1048215"/>
            <a:ext cx="7886700" cy="3584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lnSpcReduction="10000"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c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Původně dvě vysoké školy - Vysoká škola regionálního rozvoje a Bankovní institut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c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Postupné </a:t>
            </a:r>
            <a:r>
              <a:rPr lang="c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sloučení a fúze </a:t>
            </a:r>
            <a:r>
              <a:rPr lang="c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 dalšími školami (SVŠES, Vysoká škola Karla Engliše, Akademie STING...)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c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Od roku 2018 značka Ambis (vlastníkem německá Cognos AG)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c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Potřeba </a:t>
            </a:r>
            <a:r>
              <a:rPr lang="c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sjednocení všech procesů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c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Rozdílné citační styly a návyky </a:t>
            </a:r>
            <a:r>
              <a:rPr lang="c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v rámci různých škol, často nevyhovující či neexistující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endParaRPr lang="cs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Specifika studia na soukromé VŠ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ea typeface="Arial"/>
                <a:cs typeface="Arial"/>
              </a:rPr>
              <a:t>Studenti = </a:t>
            </a:r>
            <a:r>
              <a:rPr lang="cs-CZ" sz="2400" dirty="0" smtClean="0">
                <a:latin typeface="Calibri" panose="020F0502020204030204" pitchFamily="34" charset="0"/>
                <a:ea typeface="Arial"/>
                <a:cs typeface="Arial"/>
              </a:rPr>
              <a:t>klienti, kteří si platí za službu</a:t>
            </a:r>
          </a:p>
          <a:p>
            <a:pPr>
              <a:lnSpc>
                <a:spcPct val="100000"/>
              </a:lnSpc>
            </a:pPr>
            <a:r>
              <a:rPr lang="cs-CZ" sz="2400" b="1" dirty="0" err="1" smtClean="0">
                <a:latin typeface="Calibri" panose="020F0502020204030204" pitchFamily="34" charset="0"/>
                <a:ea typeface="Arial"/>
                <a:cs typeface="Arial"/>
              </a:rPr>
              <a:t>Proklientský</a:t>
            </a:r>
            <a:r>
              <a:rPr lang="cs-CZ" sz="2400" b="1" dirty="0" smtClean="0">
                <a:latin typeface="Calibri" panose="020F0502020204030204" pitchFamily="34" charset="0"/>
                <a:ea typeface="Arial"/>
                <a:cs typeface="Arial"/>
              </a:rPr>
              <a:t> přístup </a:t>
            </a:r>
            <a:r>
              <a:rPr lang="cs-CZ" sz="2400" dirty="0" smtClean="0">
                <a:latin typeface="Calibri" panose="020F0502020204030204" pitchFamily="34" charset="0"/>
                <a:ea typeface="Arial"/>
                <a:cs typeface="Arial"/>
              </a:rPr>
              <a:t>versus dodržení podmínek VŠ studia v ČR (zákon 111/1998 Sb.) a akreditace (NAÚ)</a:t>
            </a: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Calibri" panose="020F0502020204030204" pitchFamily="34" charset="0"/>
                <a:ea typeface="Arial"/>
                <a:cs typeface="Arial"/>
              </a:rPr>
              <a:t>Nutnost standardizace a formalizace</a:t>
            </a: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Calibri" panose="020F0502020204030204" pitchFamily="34" charset="0"/>
                <a:ea typeface="Arial"/>
                <a:cs typeface="Arial"/>
              </a:rPr>
              <a:t>Důraz na praktičnosti výuky a individuální přístup</a:t>
            </a: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Calibri" panose="020F0502020204030204" pitchFamily="34" charset="0"/>
                <a:ea typeface="Arial"/>
                <a:cs typeface="Arial"/>
              </a:rPr>
              <a:t>Potřeba </a:t>
            </a:r>
            <a:r>
              <a:rPr lang="cs-CZ" sz="2400" b="1" dirty="0" smtClean="0">
                <a:latin typeface="Calibri" panose="020F0502020204030204" pitchFamily="34" charset="0"/>
                <a:ea typeface="Arial"/>
                <a:cs typeface="Arial"/>
              </a:rPr>
              <a:t>výborné reputace školy </a:t>
            </a:r>
            <a:r>
              <a:rPr lang="cs-CZ" sz="2400" dirty="0" smtClean="0">
                <a:latin typeface="Calibri" panose="020F0502020204030204" pitchFamily="34" charset="0"/>
                <a:ea typeface="Arial"/>
                <a:cs typeface="Arial"/>
              </a:rPr>
              <a:t>(kladné reference)</a:t>
            </a:r>
            <a:endParaRPr lang="cs-CZ" sz="2400" dirty="0">
              <a:latin typeface="Calibri" panose="020F0502020204030204" pitchFamily="34" charset="0"/>
              <a:ea typeface="Arial"/>
              <a:cs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75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+mj-lt"/>
              </a:rPr>
              <a:t>Směrnice rektorky</a:t>
            </a:r>
            <a:endParaRPr lang="cs-CZ" sz="3600" b="1" dirty="0">
              <a:latin typeface="+mj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146412"/>
            <a:ext cx="7886700" cy="3486207"/>
          </a:xfrm>
        </p:spPr>
        <p:txBody>
          <a:bodyPr/>
          <a:lstStyle/>
          <a:p>
            <a:r>
              <a:rPr lang="cs-CZ" sz="2400" dirty="0" smtClean="0">
                <a:latin typeface="Calibri" panose="020F0502020204030204" pitchFamily="34" charset="0"/>
              </a:rPr>
              <a:t>Závazné dokumenty upravující tvorbu písemných prací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Směrnice 1/2022 – </a:t>
            </a:r>
            <a:r>
              <a:rPr lang="cs-CZ" sz="2400" b="1" dirty="0" smtClean="0">
                <a:latin typeface="Calibri" panose="020F0502020204030204" pitchFamily="34" charset="0"/>
              </a:rPr>
              <a:t>Závěrečná práce v bakalářském a navazujícím magisterském studiu</a:t>
            </a:r>
          </a:p>
          <a:p>
            <a:pPr lvl="1"/>
            <a:r>
              <a:rPr lang="cs-CZ" sz="2000" dirty="0">
                <a:latin typeface="Calibri" panose="020F0502020204030204" pitchFamily="34" charset="0"/>
              </a:rPr>
              <a:t>Příloha </a:t>
            </a:r>
            <a:r>
              <a:rPr lang="cs-CZ" sz="2000" dirty="0" smtClean="0">
                <a:latin typeface="Calibri" panose="020F0502020204030204" pitchFamily="34" charset="0"/>
              </a:rPr>
              <a:t>Závěrečná </a:t>
            </a:r>
            <a:r>
              <a:rPr lang="cs-CZ" sz="2000" dirty="0">
                <a:latin typeface="Calibri" panose="020F0502020204030204" pitchFamily="34" charset="0"/>
              </a:rPr>
              <a:t>práce v bakalářském a navazujícím magisterském </a:t>
            </a:r>
            <a:r>
              <a:rPr lang="cs-CZ" sz="2000" dirty="0" smtClean="0">
                <a:latin typeface="Calibri" panose="020F0502020204030204" pitchFamily="34" charset="0"/>
              </a:rPr>
              <a:t>studiu </a:t>
            </a:r>
            <a:r>
              <a:rPr lang="cs-CZ" sz="2000" b="1" dirty="0" smtClean="0">
                <a:latin typeface="Calibri" panose="020F0502020204030204" pitchFamily="34" charset="0"/>
              </a:rPr>
              <a:t>Metodický </a:t>
            </a:r>
            <a:r>
              <a:rPr lang="cs-CZ" sz="2000" b="1" dirty="0">
                <a:latin typeface="Calibri" panose="020F0502020204030204" pitchFamily="34" charset="0"/>
              </a:rPr>
              <a:t>pokyn pro zpracování závěrečné práce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Směrnice 12/2022 – </a:t>
            </a:r>
            <a:r>
              <a:rPr lang="cs-CZ" sz="2400" b="1" dirty="0" smtClean="0">
                <a:latin typeface="Calibri" panose="020F0502020204030204" pitchFamily="34" charset="0"/>
              </a:rPr>
              <a:t>Zamezení plagiátorství a obsahové shody</a:t>
            </a:r>
          </a:p>
          <a:p>
            <a:r>
              <a:rPr lang="cs-CZ" sz="2400" dirty="0">
                <a:latin typeface="Calibri" panose="020F0502020204030204" pitchFamily="34" charset="0"/>
              </a:rPr>
              <a:t>Článek</a:t>
            </a:r>
            <a:r>
              <a:rPr lang="cs-CZ" sz="2400" b="1" dirty="0">
                <a:latin typeface="Calibri" panose="020F0502020204030204" pitchFamily="34" charset="0"/>
              </a:rPr>
              <a:t> </a:t>
            </a:r>
            <a:r>
              <a:rPr lang="pt-BR" sz="2400" b="1" dirty="0">
                <a:latin typeface="Calibri" panose="020F0502020204030204" pitchFamily="34" charset="0"/>
              </a:rPr>
              <a:t>Práce s literaturou (plagiátorství, citace)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53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Co je definováno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5003" y="1082616"/>
            <a:ext cx="7886700" cy="326340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Pojmy </a:t>
            </a:r>
            <a:r>
              <a:rPr lang="cs-CZ" sz="2400" b="1" dirty="0">
                <a:latin typeface="Calibri" panose="020F0502020204030204" pitchFamily="34" charset="0"/>
              </a:rPr>
              <a:t>plagiátorství, plagiát, přímá citace, </a:t>
            </a:r>
            <a:r>
              <a:rPr lang="cs-CZ" sz="2400" b="1" dirty="0" smtClean="0">
                <a:latin typeface="Calibri" panose="020F0502020204030204" pitchFamily="34" charset="0"/>
              </a:rPr>
              <a:t>parafráze</a:t>
            </a:r>
            <a:r>
              <a:rPr lang="cs-CZ" sz="2400" dirty="0" smtClean="0">
                <a:latin typeface="Calibri" panose="020F0502020204030204" pitchFamily="34" charset="0"/>
              </a:rPr>
              <a:t>, bibliografický záznam, seznam použité literatury</a:t>
            </a:r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Nařízeno je použití </a:t>
            </a:r>
            <a:r>
              <a:rPr lang="cs-CZ" sz="2400" b="1" dirty="0">
                <a:latin typeface="Calibri" panose="020F0502020204030204" pitchFamily="34" charset="0"/>
              </a:rPr>
              <a:t>normy ČSN ISO </a:t>
            </a:r>
            <a:r>
              <a:rPr lang="cs-CZ" sz="2400" b="1" dirty="0" smtClean="0">
                <a:latin typeface="Calibri" panose="020F0502020204030204" pitchFamily="34" charset="0"/>
              </a:rPr>
              <a:t>690</a:t>
            </a:r>
            <a:r>
              <a:rPr lang="cs-CZ" sz="2400" dirty="0" smtClean="0">
                <a:latin typeface="Calibri" panose="020F0502020204030204" pitchFamily="34" charset="0"/>
              </a:rPr>
              <a:t>, ale – výslovný zákaz citování v poznámkách pod čarou, povolen pouze </a:t>
            </a:r>
            <a:r>
              <a:rPr lang="cs-CZ" sz="2400" b="1" dirty="0" smtClean="0">
                <a:latin typeface="Calibri" panose="020F0502020204030204" pitchFamily="34" charset="0"/>
              </a:rPr>
              <a:t>harvardský styl a číselný odkaz</a:t>
            </a:r>
          </a:p>
          <a:p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985" y="3128963"/>
            <a:ext cx="5715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73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Problematika plagiátorství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057701"/>
            <a:ext cx="7886700" cy="3574918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Povinná </a:t>
            </a:r>
            <a:r>
              <a:rPr lang="cs-CZ" b="1" dirty="0" smtClean="0">
                <a:latin typeface="Calibri" panose="020F0502020204030204" pitchFamily="34" charset="0"/>
              </a:rPr>
              <a:t>kontrola podobností přes IS MU </a:t>
            </a:r>
            <a:r>
              <a:rPr lang="cs-CZ" dirty="0" smtClean="0">
                <a:latin typeface="Calibri" panose="020F0502020204030204" pitchFamily="34" charset="0"/>
              </a:rPr>
              <a:t>(student před odevzdáním, vedoucí práce po odevzdání)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Až do března 2022 byla výše shody vyjádřena procenty (povolená shoda do 10 procent)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Nyní funguje </a:t>
            </a:r>
            <a:r>
              <a:rPr lang="cs-CZ" b="1" dirty="0" smtClean="0">
                <a:latin typeface="Calibri" panose="020F0502020204030204" pitchFamily="34" charset="0"/>
              </a:rPr>
              <a:t>nový </a:t>
            </a:r>
            <a:r>
              <a:rPr lang="cs-CZ" b="1" dirty="0" err="1" smtClean="0">
                <a:latin typeface="Calibri" panose="020F0502020204030204" pitchFamily="34" charset="0"/>
              </a:rPr>
              <a:t>antiplagiátorský</a:t>
            </a:r>
            <a:r>
              <a:rPr lang="cs-CZ" b="1" dirty="0" smtClean="0">
                <a:latin typeface="Calibri" panose="020F0502020204030204" pitchFamily="34" charset="0"/>
              </a:rPr>
              <a:t> systém MU </a:t>
            </a:r>
            <a:r>
              <a:rPr lang="cs-CZ" dirty="0" smtClean="0">
                <a:latin typeface="Calibri" panose="020F0502020204030204" pitchFamily="34" charset="0"/>
              </a:rPr>
              <a:t>na základě sémantického webu (kontrola významově podobných pasáží)</a:t>
            </a:r>
          </a:p>
          <a:p>
            <a:r>
              <a:rPr lang="cs-CZ" dirty="0">
                <a:latin typeface="Calibri" panose="020F0502020204030204" pitchFamily="34" charset="0"/>
              </a:rPr>
              <a:t>Nový algoritmus je zacílený </a:t>
            </a:r>
            <a:r>
              <a:rPr lang="cs-CZ" b="1" dirty="0">
                <a:latin typeface="Calibri" panose="020F0502020204030204" pitchFamily="34" charset="0"/>
              </a:rPr>
              <a:t>především na parafrázované </a:t>
            </a:r>
            <a:r>
              <a:rPr lang="cs-CZ" b="1" dirty="0" smtClean="0">
                <a:latin typeface="Calibri" panose="020F0502020204030204" pitchFamily="34" charset="0"/>
              </a:rPr>
              <a:t>úseky </a:t>
            </a:r>
            <a:r>
              <a:rPr lang="cs-CZ" dirty="0" smtClean="0">
                <a:latin typeface="Calibri" panose="020F0502020204030204" pitchFamily="34" charset="0"/>
              </a:rPr>
              <a:t>- na </a:t>
            </a:r>
            <a:r>
              <a:rPr lang="cs-CZ" dirty="0">
                <a:latin typeface="Calibri" panose="020F0502020204030204" pitchFamily="34" charset="0"/>
              </a:rPr>
              <a:t>místa v textu, která student jen zkopíroval a následně lehce </a:t>
            </a:r>
            <a:r>
              <a:rPr lang="cs-CZ" dirty="0" smtClean="0">
                <a:latin typeface="Calibri" panose="020F0502020204030204" pitchFamily="34" charset="0"/>
              </a:rPr>
              <a:t>přeformuloval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Procenta shody nejsou vypovídající, vše kontroluje vyučující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Na VŠ </a:t>
            </a:r>
            <a:r>
              <a:rPr lang="cs-CZ" dirty="0" err="1" smtClean="0">
                <a:latin typeface="Calibri" panose="020F0502020204030204" pitchFamily="34" charset="0"/>
              </a:rPr>
              <a:t>Ambis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</a:rPr>
              <a:t>vyšší důraz na kontrolu</a:t>
            </a: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441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Nové předměty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153236"/>
            <a:ext cx="7886700" cy="3479383"/>
          </a:xfrm>
        </p:spPr>
        <p:txBody>
          <a:bodyPr/>
          <a:lstStyle/>
          <a:p>
            <a:r>
              <a:rPr lang="cs-CZ" sz="2400" dirty="0" smtClean="0">
                <a:latin typeface="Calibri" panose="020F0502020204030204" pitchFamily="34" charset="0"/>
              </a:rPr>
              <a:t>Problematika citací a plagiátorství nebyla do roku 2018 řešena systematicky</a:t>
            </a:r>
          </a:p>
          <a:p>
            <a:r>
              <a:rPr lang="cs-CZ" sz="2400" b="1" dirty="0" smtClean="0">
                <a:latin typeface="Calibri" panose="020F0502020204030204" pitchFamily="34" charset="0"/>
              </a:rPr>
              <a:t>Knihovna </a:t>
            </a:r>
            <a:r>
              <a:rPr lang="cs-CZ" sz="2400" b="1" dirty="0" err="1" smtClean="0">
                <a:latin typeface="Calibri" panose="020F0502020204030204" pitchFamily="34" charset="0"/>
              </a:rPr>
              <a:t>Ambis</a:t>
            </a:r>
            <a:r>
              <a:rPr lang="cs-CZ" sz="2400" b="1" dirty="0" smtClean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poskytuje jen základní funkce (nákup, výpůjčky registrace), nefunguje v intencích VŠ knihovny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Sjednocení </a:t>
            </a:r>
            <a:r>
              <a:rPr lang="cs-CZ" sz="2400" b="1" dirty="0" smtClean="0">
                <a:latin typeface="Calibri" panose="020F0502020204030204" pitchFamily="34" charset="0"/>
              </a:rPr>
              <a:t>předmětů</a:t>
            </a:r>
            <a:r>
              <a:rPr lang="cs-CZ" sz="2400" dirty="0" smtClean="0">
                <a:latin typeface="Calibri" panose="020F0502020204030204" pitchFamily="34" charset="0"/>
              </a:rPr>
              <a:t> týkající se </a:t>
            </a:r>
            <a:r>
              <a:rPr lang="cs-CZ" sz="2400" b="1" dirty="0" smtClean="0">
                <a:latin typeface="Calibri" panose="020F0502020204030204" pitchFamily="34" charset="0"/>
              </a:rPr>
              <a:t>tvorby odborného textu, nové sylaby</a:t>
            </a:r>
          </a:p>
          <a:p>
            <a:r>
              <a:rPr lang="cs-CZ" sz="2400" b="1" dirty="0" smtClean="0">
                <a:latin typeface="Calibri" panose="020F0502020204030204" pitchFamily="34" charset="0"/>
              </a:rPr>
              <a:t>Základy odborné práce </a:t>
            </a:r>
            <a:r>
              <a:rPr lang="cs-CZ" sz="2400" dirty="0" smtClean="0">
                <a:latin typeface="Calibri" panose="020F0502020204030204" pitchFamily="34" charset="0"/>
              </a:rPr>
              <a:t>(I. Semestr) a </a:t>
            </a:r>
            <a:r>
              <a:rPr lang="cs-CZ" sz="2400" b="1" dirty="0" smtClean="0">
                <a:latin typeface="Calibri" panose="020F0502020204030204" pitchFamily="34" charset="0"/>
              </a:rPr>
              <a:t>Metodologie odborné práce </a:t>
            </a:r>
            <a:r>
              <a:rPr lang="cs-CZ" sz="2400" dirty="0" smtClean="0">
                <a:latin typeface="Calibri" panose="020F0502020204030204" pitchFamily="34" charset="0"/>
              </a:rPr>
              <a:t>(IV. Semestr) – povinné předměty, jeden vyučující, všichni studenti z celé školy, výuka + e-</a:t>
            </a:r>
            <a:r>
              <a:rPr lang="cs-CZ" sz="2400" dirty="0" err="1" smtClean="0">
                <a:latin typeface="Calibri" panose="020F0502020204030204" pitchFamily="34" charset="0"/>
              </a:rPr>
              <a:t>learning</a:t>
            </a:r>
            <a:endParaRPr lang="cs-CZ" sz="2400" dirty="0" smtClean="0">
              <a:latin typeface="Calibri" panose="020F0502020204030204" pitchFamily="34" charset="0"/>
            </a:endParaRPr>
          </a:p>
          <a:p>
            <a:endParaRPr lang="cs-CZ" dirty="0" smtClean="0">
              <a:latin typeface="Calibri" panose="020F0502020204030204" pitchFamily="34" charset="0"/>
            </a:endParaRPr>
          </a:p>
          <a:p>
            <a:endParaRPr lang="cs-CZ" dirty="0" smtClean="0">
              <a:latin typeface="Calibri" panose="020F0502020204030204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879414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506" y="0"/>
            <a:ext cx="5724140" cy="5088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239578"/>
      </p:ext>
    </p:extLst>
  </p:cSld>
  <p:clrMapOvr>
    <a:masterClrMapping/>
  </p:clrMapOvr>
</p:sld>
</file>

<file path=ppt/theme/theme1.xml><?xml version="1.0" encoding="utf-8"?>
<a:theme xmlns:a="http://schemas.openxmlformats.org/drawingml/2006/main" name="AMBIS">
  <a:themeElements>
    <a:clrScheme name="AMBI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MBIS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538</Words>
  <Application>Microsoft Office PowerPoint</Application>
  <PresentationFormat>Předvádění na obrazovce (16:9)</PresentationFormat>
  <Paragraphs>72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AMBIS</vt:lpstr>
      <vt:lpstr>  Jak dostat citace mezi uživatele: zkušenosti z Ambisu  PhDr. Iva Zadražilová, Ph.D.</vt:lpstr>
      <vt:lpstr>Vysoká škola Ambis</vt:lpstr>
      <vt:lpstr>Výchozí situace</vt:lpstr>
      <vt:lpstr>Specifika studia na soukromé VŠ</vt:lpstr>
      <vt:lpstr>Směrnice rektorky</vt:lpstr>
      <vt:lpstr>Co je definováno</vt:lpstr>
      <vt:lpstr>Problematika plagiátorství</vt:lpstr>
      <vt:lpstr>Nové předměty</vt:lpstr>
      <vt:lpstr>Prezentace aplikace PowerPoint</vt:lpstr>
      <vt:lpstr>Citační manažer</vt:lpstr>
      <vt:lpstr>Nejoblíbenější funkce</vt:lpstr>
      <vt:lpstr>Využití manažeru</vt:lpstr>
      <vt:lpstr>Počet přístupů</vt:lpstr>
      <vt:lpstr>Shrnutí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gramotnost &amp; Kritické myšlení  KOGNITIVNÍ ZKRESLENÍ  PhDr. Iva Zadražilová, Ph.D.</dc:title>
  <dc:creator>Iva Zadražilová</dc:creator>
  <cp:lastModifiedBy>Iva Zadražilová</cp:lastModifiedBy>
  <cp:revision>34</cp:revision>
  <dcterms:modified xsi:type="dcterms:W3CDTF">2022-04-05T13:53:51Z</dcterms:modified>
</cp:coreProperties>
</file>